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9" r:id="rId4"/>
    <p:sldId id="257" r:id="rId5"/>
    <p:sldId id="258" r:id="rId6"/>
    <p:sldId id="277" r:id="rId7"/>
    <p:sldId id="270" r:id="rId8"/>
    <p:sldId id="273" r:id="rId9"/>
    <p:sldId id="274" r:id="rId10"/>
    <p:sldId id="271" r:id="rId11"/>
    <p:sldId id="275" r:id="rId12"/>
    <p:sldId id="279" r:id="rId13"/>
    <p:sldId id="260" r:id="rId14"/>
    <p:sldId id="264" r:id="rId15"/>
    <p:sldId id="265" r:id="rId16"/>
    <p:sldId id="266" r:id="rId17"/>
    <p:sldId id="267" r:id="rId18"/>
    <p:sldId id="262" r:id="rId19"/>
    <p:sldId id="283" r:id="rId20"/>
    <p:sldId id="268" r:id="rId21"/>
    <p:sldId id="28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7329"/>
    <a:srgbClr val="E5813E"/>
    <a:srgbClr val="3160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89011-08B3-4033-996E-F02F449B5644}" v="2" dt="2023-11-10T20:40:02.373"/>
    <p1510:client id="{07E0F42A-BEE2-4B2B-8B38-7A1076DC63DB}" v="25" dt="2023-10-31T19:26:11.967"/>
    <p1510:client id="{098921EC-4A5D-4D91-B2C6-BE49E15453BC}" v="67" dt="2023-11-14T20:19:00.472"/>
    <p1510:client id="{44A92CA0-394B-43FC-B099-128411D1B675}" v="321" dt="2023-11-15T02:35:43.220"/>
    <p1510:client id="{48699AFB-382C-42C8-8C3D-B4F4849F258A}" v="782" dt="2023-11-13T00:46:55.448"/>
    <p1510:client id="{4E63A6C3-3E3F-46AE-9E62-FAF4213F49E6}" v="196" dt="2023-11-07T20:50:07.313"/>
    <p1510:client id="{4E7A5A7C-13A9-4880-8AA5-4B1AD9F1CDA8}" v="12" dt="2023-11-07T20:36:59.079"/>
    <p1510:client id="{4EF8FB84-6DF0-46F6-A4C1-36B150B75EB0}" v="11" dt="2023-11-14T16:40:48.650"/>
    <p1510:client id="{5024A686-C2FA-4CED-91FC-9AFD6ED735E2}" v="18" dt="2023-10-31T19:51:04.186"/>
    <p1510:client id="{50AED41A-536C-48CB-9A98-E1BB93040DC8}" v="1" dt="2023-11-17T19:23:36.692"/>
    <p1510:client id="{51E72849-E320-44DF-BE68-229A14FBF8BF}" v="719" dt="2023-11-07T20:45:14.409"/>
    <p1510:client id="{523C6294-058A-4360-8307-41D3E17CE47B}" v="207" dt="2023-11-07T20:51:08.235"/>
    <p1510:client id="{5B97DC22-2DE9-447A-BDC4-0E63E59C4588}" v="8" dt="2023-11-10T19:48:15.885"/>
    <p1510:client id="{5D9E2087-05AC-4759-A4CE-A607ABF97BB1}" v="158" dt="2023-10-31T19:49:29.738"/>
    <p1510:client id="{68F9404A-8F3A-473E-BD5A-C6074A0B8F04}" v="5" dt="2023-11-03T19:36:53.934"/>
    <p1510:client id="{7CCA6C4E-2071-406D-9D7D-C55E8D03CA4A}" v="439" dt="2023-11-14T20:50:33.388"/>
    <p1510:client id="{7D2C2AF4-4401-4B54-BE18-2667BA8CD85A}" v="9" dt="2023-11-17T20:04:00.448"/>
    <p1510:client id="{83779304-A74F-4619-95F2-DFF58767F578}" v="1" dt="2023-11-07T20:11:16.763"/>
    <p1510:client id="{85D1E765-DAD9-4747-B415-C11B483BBE95}" v="80" dt="2023-11-07T16:02:16.276"/>
    <p1510:client id="{8A00D1A9-9200-4009-9B94-FAE1CE5FC3A6}" v="61" dt="2023-11-03T19:56:48.721"/>
    <p1510:client id="{8A6D2B46-DE70-4666-B3AD-1D615ABBB8E2}" v="25" dt="2023-11-15T15:56:52.410"/>
    <p1510:client id="{8DEF662D-7663-4A14-A796-07006A64FF09}" v="66" dt="2023-11-14T20:24:19.528"/>
    <p1510:client id="{9AF56DC4-A3EC-428B-8A47-4E3D0367E733}" v="3" dt="2023-10-31T19:16:08.226"/>
    <p1510:client id="{9AFC70B5-0847-42EC-AA74-18219E2C4069}" v="23" dt="2023-10-31T19:12:17.883"/>
    <p1510:client id="{A37E3939-2FE8-4269-AB6D-37712ED25DB2}" v="105" dt="2023-11-17T14:53:17.828"/>
    <p1510:client id="{AA4A48AC-FC21-47CD-BE3F-52C2B2A8396B}" v="340" dt="2023-11-14T02:43:43.475"/>
    <p1510:client id="{B0ACD7C0-FAE4-4A4A-AC3E-27FA77F61C49}" v="137" dt="2023-11-07T20:29:10.203"/>
    <p1510:client id="{B1567A36-9096-4D28-A306-4D3EADD48265}" v="1" dt="2023-11-28T21:06:41.917"/>
    <p1510:client id="{BD989517-5875-4F80-BC7E-3DBFAA8FDB9C}" v="7" dt="2023-11-14T16:37:02.145"/>
    <p1510:client id="{CA75F155-F16C-432C-9FB7-2264A130E84A}" v="112" dt="2023-11-10T20:53:17.146"/>
    <p1510:client id="{D3AFA105-23F8-4917-ACCF-69860DBCC7D2}" v="226" dt="2023-10-31T19:52:04.752"/>
    <p1510:client id="{D84EB06F-3891-4AE0-8546-3C18C930362F}" v="11" dt="2023-11-12T23:45:12.064"/>
    <p1510:client id="{EEDB46B3-23FC-4FB2-AEFD-083867AC158F}" v="28" dt="2023-11-07T19:59:33.813"/>
    <p1510:client id="{EF31CDDD-3577-4D06-A803-C0F0ACE64FBF}" v="36" dt="2023-11-14T20:35:38.246"/>
    <p1510:client id="{F5832141-D032-4115-BDF7-7DF3EEF3E1D8}" v="131" dt="2023-11-14T18:41:00.014"/>
    <p1510:client id="{F7EC8ED0-0C1D-4602-BEEF-AD80C05D09C4}" v="494" dt="2023-10-31T19:51:15.364"/>
    <p1510:client id="{FD203DBB-2C36-450A-A1F1-C2E2D9C9DE42}" v="4180" dt="2023-10-31T19:48:59.784"/>
    <p1510:client id="{FE0DD486-C8A4-4A13-BC9B-ABF620E50B08}" v="336" dt="2023-11-17T20:13:12.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2E149-EB06-1958-7E80-34267C61F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230B5C-03C9-DCB8-CF3D-3D5DCF377C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0FE95E-6249-7B63-90BE-8F4629AB5A0A}"/>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5" name="Footer Placeholder 4">
            <a:extLst>
              <a:ext uri="{FF2B5EF4-FFF2-40B4-BE49-F238E27FC236}">
                <a16:creationId xmlns:a16="http://schemas.microsoft.com/office/drawing/2014/main" id="{079B729D-FB79-898B-DC4F-844073958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93573-2DC6-4A15-DC4E-70F222E7E44A}"/>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1149866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F9A5-43F9-9B2C-FAEC-9D5D2A11F0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28F8DE-FE53-8A69-F489-5E642A984F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AF92B-6F07-0087-9A19-F95239CE3EDA}"/>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5" name="Footer Placeholder 4">
            <a:extLst>
              <a:ext uri="{FF2B5EF4-FFF2-40B4-BE49-F238E27FC236}">
                <a16:creationId xmlns:a16="http://schemas.microsoft.com/office/drawing/2014/main" id="{AB64F21E-5793-3B9B-2A87-75B73C021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F7EE8E-DED5-040B-0916-E20C0A3177A0}"/>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177178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5E72A9-2197-1765-954A-C30DB97637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7BE133-B211-F6F8-C90D-CE353ACBBE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3AA0C-4105-BA43-D2DF-03F17B91DA56}"/>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5" name="Footer Placeholder 4">
            <a:extLst>
              <a:ext uri="{FF2B5EF4-FFF2-40B4-BE49-F238E27FC236}">
                <a16:creationId xmlns:a16="http://schemas.microsoft.com/office/drawing/2014/main" id="{F9ED8601-FD77-A7AB-A5B1-DC8E5EEDF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CC182-CB1B-3ED2-1A3B-19A81278590D}"/>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10166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F7A2-4E75-7984-CA82-281B1724E5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6E62B-76FE-7B30-766C-FB71AA251F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010B1D-FBB2-97E9-6516-8B0E23C47621}"/>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5" name="Footer Placeholder 4">
            <a:extLst>
              <a:ext uri="{FF2B5EF4-FFF2-40B4-BE49-F238E27FC236}">
                <a16:creationId xmlns:a16="http://schemas.microsoft.com/office/drawing/2014/main" id="{445938F5-9086-E61E-5173-A9CF33BEF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A9A76-CE73-E2F8-1220-DDF37D81353A}"/>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144300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883F-4E1A-8275-A290-1F2E72A798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2C9CF8-FEF3-80BC-7BBD-8853643A0A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CC8E8A-0110-4D01-EEFB-6247B2B39B33}"/>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5" name="Footer Placeholder 4">
            <a:extLst>
              <a:ext uri="{FF2B5EF4-FFF2-40B4-BE49-F238E27FC236}">
                <a16:creationId xmlns:a16="http://schemas.microsoft.com/office/drawing/2014/main" id="{ACDC5AD6-EE2C-8A4D-D7BD-4A18A5321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3C287-9031-0708-ACC7-60B16E7CECE5}"/>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2898434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195F-1FB2-1F03-4F38-B2EE9EB0D5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9AA62-791D-0548-2FC0-C7582572DA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59F66-5EB5-805A-29C6-EE16A5AF7C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7AE133-DDE6-A13D-93B1-8F50C87F424A}"/>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6" name="Footer Placeholder 5">
            <a:extLst>
              <a:ext uri="{FF2B5EF4-FFF2-40B4-BE49-F238E27FC236}">
                <a16:creationId xmlns:a16="http://schemas.microsoft.com/office/drawing/2014/main" id="{0DDE3A5A-24AD-9A35-D340-FD50DABAE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922088-7567-7415-2EC7-F1BCC9D3804C}"/>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186767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0FA5C-C67F-B68A-4E39-73883EEEED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F14714-B7FC-06A7-3A06-6390DFD58F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E0A88C-7DB7-9870-A7BC-43E0D043E5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E1CE6B-B77A-F786-8EF1-E78FF199F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65615-4F54-7BEC-2022-348FD3B5B4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85C1CB-E903-A80D-245F-93A44150FAB0}"/>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8" name="Footer Placeholder 7">
            <a:extLst>
              <a:ext uri="{FF2B5EF4-FFF2-40B4-BE49-F238E27FC236}">
                <a16:creationId xmlns:a16="http://schemas.microsoft.com/office/drawing/2014/main" id="{C8B1440C-1958-A8E7-160B-41E226056A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1BA958-CEE3-DBFB-AC5C-86248ADFD3FB}"/>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194186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17DB-8DD7-E0DE-1103-5EC3FF87A9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3F7296-4332-E7C0-A411-6F46658C0D78}"/>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4" name="Footer Placeholder 3">
            <a:extLst>
              <a:ext uri="{FF2B5EF4-FFF2-40B4-BE49-F238E27FC236}">
                <a16:creationId xmlns:a16="http://schemas.microsoft.com/office/drawing/2014/main" id="{8AEAC6C0-DFFB-D12B-8EAA-CD99AD98B3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FBE6A6-AB41-02E0-8C70-615EA46B3E71}"/>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794225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89BF3D-E2D2-E6E4-3306-AB5B4666F6A2}"/>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3" name="Footer Placeholder 2">
            <a:extLst>
              <a:ext uri="{FF2B5EF4-FFF2-40B4-BE49-F238E27FC236}">
                <a16:creationId xmlns:a16="http://schemas.microsoft.com/office/drawing/2014/main" id="{E0D6E1C1-5727-BF22-C8C4-823734E15A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AE88F4-12C3-61D4-ED98-DF093CBECE89}"/>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1147299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9A24-F4F8-381F-6C24-6C116490C4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0EF75E-328B-4F9C-0615-4FBCFE90A2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E3E3B2-44A5-7698-3258-78D82F73D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BC835-3183-7BFB-B5A7-0D48B32184DA}"/>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6" name="Footer Placeholder 5">
            <a:extLst>
              <a:ext uri="{FF2B5EF4-FFF2-40B4-BE49-F238E27FC236}">
                <a16:creationId xmlns:a16="http://schemas.microsoft.com/office/drawing/2014/main" id="{44FCE6ED-0039-D5D5-815D-E04E46D0A0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E0B11F-F9D6-6AAA-F20F-66F8AA7DD790}"/>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402884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025E-FF75-F174-EB76-240CF994F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4BFD8B-39FC-52AE-CE98-A213391FC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F16706-4888-C564-D224-B534CC708F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F52651-58DC-526E-A951-9E5AE7777D88}"/>
              </a:ext>
            </a:extLst>
          </p:cNvPr>
          <p:cNvSpPr>
            <a:spLocks noGrp="1"/>
          </p:cNvSpPr>
          <p:nvPr>
            <p:ph type="dt" sz="half" idx="10"/>
          </p:nvPr>
        </p:nvSpPr>
        <p:spPr/>
        <p:txBody>
          <a:bodyPr/>
          <a:lstStyle/>
          <a:p>
            <a:fld id="{F3A87B06-30B5-46F7-A614-847C01F327D0}" type="datetimeFigureOut">
              <a:rPr lang="en-US" smtClean="0"/>
              <a:t>11/28/2023</a:t>
            </a:fld>
            <a:endParaRPr lang="en-US"/>
          </a:p>
        </p:txBody>
      </p:sp>
      <p:sp>
        <p:nvSpPr>
          <p:cNvPr id="6" name="Footer Placeholder 5">
            <a:extLst>
              <a:ext uri="{FF2B5EF4-FFF2-40B4-BE49-F238E27FC236}">
                <a16:creationId xmlns:a16="http://schemas.microsoft.com/office/drawing/2014/main" id="{A0298125-3F00-25EE-ABB5-6D4ED45EA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11049B-90EC-1783-9B3E-B521D6D34922}"/>
              </a:ext>
            </a:extLst>
          </p:cNvPr>
          <p:cNvSpPr>
            <a:spLocks noGrp="1"/>
          </p:cNvSpPr>
          <p:nvPr>
            <p:ph type="sldNum" sz="quarter" idx="12"/>
          </p:nvPr>
        </p:nvSpPr>
        <p:spPr/>
        <p:txBody>
          <a:bodyPr/>
          <a:lstStyle/>
          <a:p>
            <a:fld id="{1EC00409-8F07-40F4-A666-7A86262A7328}" type="slidenum">
              <a:rPr lang="en-US" smtClean="0"/>
              <a:t>‹#›</a:t>
            </a:fld>
            <a:endParaRPr lang="en-US"/>
          </a:p>
        </p:txBody>
      </p:sp>
    </p:spTree>
    <p:extLst>
      <p:ext uri="{BB962C8B-B14F-4D97-AF65-F5344CB8AC3E}">
        <p14:creationId xmlns:p14="http://schemas.microsoft.com/office/powerpoint/2010/main" val="3975907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10B60-4577-E865-3B27-836C39B237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AA92E-C940-DC55-15E2-211837ADE3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55EA2-809C-1745-656A-65B4261258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87B06-30B5-46F7-A614-847C01F327D0}" type="datetimeFigureOut">
              <a:rPr lang="en-US" smtClean="0"/>
              <a:t>11/28/2023</a:t>
            </a:fld>
            <a:endParaRPr lang="en-US"/>
          </a:p>
        </p:txBody>
      </p:sp>
      <p:sp>
        <p:nvSpPr>
          <p:cNvPr id="5" name="Footer Placeholder 4">
            <a:extLst>
              <a:ext uri="{FF2B5EF4-FFF2-40B4-BE49-F238E27FC236}">
                <a16:creationId xmlns:a16="http://schemas.microsoft.com/office/drawing/2014/main" id="{38574448-7804-BDC9-6C90-9242EC5F74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CB12CD-9EAD-91C4-8A7D-9741A64C48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C00409-8F07-40F4-A666-7A86262A7328}" type="slidenum">
              <a:rPr lang="en-US" smtClean="0"/>
              <a:t>‹#›</a:t>
            </a:fld>
            <a:endParaRPr lang="en-US"/>
          </a:p>
        </p:txBody>
      </p:sp>
    </p:spTree>
    <p:extLst>
      <p:ext uri="{BB962C8B-B14F-4D97-AF65-F5344CB8AC3E}">
        <p14:creationId xmlns:p14="http://schemas.microsoft.com/office/powerpoint/2010/main" val="695311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urses.lumenlearning.com/wmopen-principlesofmarketing/chapter/reading-measuring-marketing-communication-effectiveness-2/"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BE8DE8-E1F7-1D29-86B2-E7B20B4360B6}"/>
              </a:ext>
            </a:extLst>
          </p:cNvPr>
          <p:cNvSpPr>
            <a:spLocks noGrp="1"/>
          </p:cNvSpPr>
          <p:nvPr>
            <p:ph type="ctrTitle"/>
          </p:nvPr>
        </p:nvSpPr>
        <p:spPr>
          <a:xfrm>
            <a:off x="838199" y="1093788"/>
            <a:ext cx="10506455" cy="2967208"/>
          </a:xfrm>
        </p:spPr>
        <p:txBody>
          <a:bodyPr>
            <a:normAutofit/>
          </a:bodyPr>
          <a:lstStyle/>
          <a:p>
            <a:pPr algn="l"/>
            <a:r>
              <a:rPr lang="en-US" sz="8000">
                <a:latin typeface="Arial"/>
                <a:cs typeface="Arial"/>
              </a:rPr>
              <a:t>P33 Project: </a:t>
            </a:r>
            <a:br>
              <a:rPr lang="en-US" sz="8000">
                <a:latin typeface="Arial"/>
              </a:rPr>
            </a:br>
            <a:r>
              <a:rPr lang="en-US" sz="8000">
                <a:latin typeface="Arial"/>
                <a:cs typeface="Arial"/>
              </a:rPr>
              <a:t>Spending Dashboard</a:t>
            </a:r>
          </a:p>
        </p:txBody>
      </p:sp>
      <p:sp>
        <p:nvSpPr>
          <p:cNvPr id="3" name="Subtitle 2">
            <a:extLst>
              <a:ext uri="{FF2B5EF4-FFF2-40B4-BE49-F238E27FC236}">
                <a16:creationId xmlns:a16="http://schemas.microsoft.com/office/drawing/2014/main" id="{4F98AAB5-6807-8324-DD5B-264721F233A6}"/>
              </a:ext>
            </a:extLst>
          </p:cNvPr>
          <p:cNvSpPr>
            <a:spLocks noGrp="1"/>
          </p:cNvSpPr>
          <p:nvPr>
            <p:ph type="subTitle" idx="1"/>
          </p:nvPr>
        </p:nvSpPr>
        <p:spPr>
          <a:xfrm>
            <a:off x="2350314" y="4619624"/>
            <a:ext cx="8997389" cy="1038225"/>
          </a:xfrm>
        </p:spPr>
        <p:txBody>
          <a:bodyPr vert="horz" lIns="91440" tIns="45720" rIns="91440" bIns="45720" rtlCol="0" anchor="t">
            <a:normAutofit/>
          </a:bodyPr>
          <a:lstStyle/>
          <a:p>
            <a:pPr algn="r"/>
            <a:r>
              <a:rPr lang="en-US" b="1">
                <a:latin typeface="Arial"/>
                <a:ea typeface="Verdana"/>
                <a:cs typeface="Calibri"/>
              </a:rPr>
              <a:t>CREDITS:</a:t>
            </a:r>
            <a:r>
              <a:rPr lang="en-US">
                <a:latin typeface="Arial"/>
                <a:ea typeface="+mn-lt"/>
                <a:cs typeface="+mn-lt"/>
              </a:rPr>
              <a:t> JOHN, </a:t>
            </a:r>
            <a:r>
              <a:rPr lang="en-US">
                <a:latin typeface="Arial"/>
                <a:ea typeface="Calibri"/>
                <a:cs typeface="Calibri"/>
              </a:rPr>
              <a:t>JOSEPH</a:t>
            </a:r>
            <a:r>
              <a:rPr lang="en-US">
                <a:latin typeface="Arial"/>
                <a:ea typeface="Verdana"/>
                <a:cs typeface="Calibri"/>
              </a:rPr>
              <a:t>, DONGMIN, </a:t>
            </a:r>
            <a:r>
              <a:rPr lang="en-US">
                <a:latin typeface="Arial"/>
                <a:ea typeface="+mn-lt"/>
                <a:cs typeface="+mn-lt"/>
              </a:rPr>
              <a:t>JOAQUIN, RUTAM, MUHAMMAD</a:t>
            </a:r>
            <a:endParaRPr lang="en-US">
              <a:latin typeface="Arial"/>
              <a:ea typeface="Verdana"/>
              <a:cs typeface="Calibri"/>
            </a:endParaRPr>
          </a:p>
        </p:txBody>
      </p:sp>
      <p:sp>
        <p:nvSpPr>
          <p:cNvPr id="38" name="Rectangle 37">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7F9E2C3-2D71-7A11-7747-9F30567E31A8}"/>
              </a:ext>
            </a:extLst>
          </p:cNvPr>
          <p:cNvSpPr>
            <a:spLocks noGrp="1"/>
          </p:cNvSpPr>
          <p:nvPr>
            <p:ph type="ftr" sz="quarter" idx="11"/>
          </p:nvPr>
        </p:nvSpPr>
        <p:spPr/>
        <p:txBody>
          <a:bodyPr/>
          <a:lstStyle/>
          <a:p>
            <a:endParaRPr lang="en-US"/>
          </a:p>
        </p:txBody>
      </p:sp>
      <p:pic>
        <p:nvPicPr>
          <p:cNvPr id="5" name="Graphic 4">
            <a:extLst>
              <a:ext uri="{FF2B5EF4-FFF2-40B4-BE49-F238E27FC236}">
                <a16:creationId xmlns:a16="http://schemas.microsoft.com/office/drawing/2014/main" id="{6C2425DA-D179-244A-35AD-30941D96FB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96951" y="592086"/>
            <a:ext cx="2562225" cy="438150"/>
          </a:xfrm>
          <a:prstGeom prst="rect">
            <a:avLst/>
          </a:prstGeom>
        </p:spPr>
      </p:pic>
      <p:pic>
        <p:nvPicPr>
          <p:cNvPr id="6" name="Picture 5">
            <a:extLst>
              <a:ext uri="{FF2B5EF4-FFF2-40B4-BE49-F238E27FC236}">
                <a16:creationId xmlns:a16="http://schemas.microsoft.com/office/drawing/2014/main" id="{FF64290A-BFFB-A682-A9EB-8F1EAED15884}"/>
              </a:ext>
            </a:extLst>
          </p:cNvPr>
          <p:cNvPicPr>
            <a:picLocks noChangeAspect="1"/>
          </p:cNvPicPr>
          <p:nvPr/>
        </p:nvPicPr>
        <p:blipFill>
          <a:blip r:embed="rId4"/>
          <a:stretch>
            <a:fillRect/>
          </a:stretch>
        </p:blipFill>
        <p:spPr>
          <a:xfrm>
            <a:off x="9957475" y="609698"/>
            <a:ext cx="411708" cy="4230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33611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09EF338-9E3A-96FF-4E5F-4496167B9237}"/>
              </a:ext>
            </a:extLst>
          </p:cNvPr>
          <p:cNvSpPr>
            <a:spLocks noGrp="1"/>
          </p:cNvSpPr>
          <p:nvPr>
            <p:ph idx="1"/>
          </p:nvPr>
        </p:nvSpPr>
        <p:spPr>
          <a:xfrm>
            <a:off x="570493" y="2359152"/>
            <a:ext cx="4117863" cy="3609397"/>
          </a:xfrm>
        </p:spPr>
        <p:txBody>
          <a:bodyPr vert="horz" lIns="91440" tIns="45720" rIns="91440" bIns="45720" rtlCol="0" anchor="t">
            <a:noAutofit/>
          </a:bodyPr>
          <a:lstStyle/>
          <a:p>
            <a:r>
              <a:rPr lang="en-US" sz="2400">
                <a:ea typeface="+mn-lt"/>
                <a:cs typeface="+mn-lt"/>
              </a:rPr>
              <a:t>Swagger allows you to describe the structure of your APIs so that machines can read them.</a:t>
            </a:r>
          </a:p>
          <a:p>
            <a:r>
              <a:rPr lang="en-US" sz="2400">
                <a:ea typeface="+mn-lt"/>
                <a:cs typeface="+mn-lt"/>
              </a:rPr>
              <a:t>We used Swagger to build a visual interface. This allows the developer to test the API and remove any possible bugs.</a:t>
            </a:r>
          </a:p>
          <a:p>
            <a:endParaRPr lang="en-US" sz="2400">
              <a:ea typeface="+mn-lt"/>
              <a:cs typeface="+mn-lt"/>
            </a:endParaRPr>
          </a:p>
          <a:p>
            <a:endParaRPr lang="en-US" sz="2400">
              <a:ea typeface="+mn-lt"/>
              <a:cs typeface="+mn-lt"/>
            </a:endParaRPr>
          </a:p>
          <a:p>
            <a:endParaRPr lang="en-US" sz="2400">
              <a:ea typeface="+mn-lt"/>
              <a:cs typeface="+mn-lt"/>
            </a:endParaRPr>
          </a:p>
        </p:txBody>
      </p:sp>
      <p:pic>
        <p:nvPicPr>
          <p:cNvPr id="3" name="Graphic 2">
            <a:extLst>
              <a:ext uri="{FF2B5EF4-FFF2-40B4-BE49-F238E27FC236}">
                <a16:creationId xmlns:a16="http://schemas.microsoft.com/office/drawing/2014/main" id="{78CCB82D-05CD-C2E2-B157-DF80E0E5AD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495" y="-368490"/>
            <a:ext cx="3534771" cy="3534771"/>
          </a:xfrm>
          <a:prstGeom prst="rect">
            <a:avLst/>
          </a:prstGeom>
        </p:spPr>
      </p:pic>
      <p:pic>
        <p:nvPicPr>
          <p:cNvPr id="2" name="Picture 1">
            <a:extLst>
              <a:ext uri="{FF2B5EF4-FFF2-40B4-BE49-F238E27FC236}">
                <a16:creationId xmlns:a16="http://schemas.microsoft.com/office/drawing/2014/main" id="{8AC5EEC9-A51B-1B17-2335-258BE68D6F70}"/>
              </a:ext>
              <a:ext uri="{C183D7F6-B498-43B3-948B-1728B52AA6E4}">
                <adec:decorative xmlns:adec="http://schemas.microsoft.com/office/drawing/2017/decorative" val="1"/>
              </a:ext>
            </a:extLst>
          </p:cNvPr>
          <p:cNvPicPr>
            <a:picLocks noChangeAspect="1"/>
          </p:cNvPicPr>
          <p:nvPr/>
        </p:nvPicPr>
        <p:blipFill rotWithShape="1">
          <a:blip r:embed="rId4"/>
          <a:srcRect l="-425" t="4573" r="1718" b="6402"/>
          <a:stretch/>
        </p:blipFill>
        <p:spPr>
          <a:xfrm>
            <a:off x="4841663" y="1197052"/>
            <a:ext cx="7134712" cy="4383137"/>
          </a:xfrm>
          <a:prstGeom prst="rect">
            <a:avLst/>
          </a:prstGeom>
        </p:spPr>
      </p:pic>
    </p:spTree>
    <p:extLst>
      <p:ext uri="{BB962C8B-B14F-4D97-AF65-F5344CB8AC3E}">
        <p14:creationId xmlns:p14="http://schemas.microsoft.com/office/powerpoint/2010/main" val="1185411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09EF338-9E3A-96FF-4E5F-4496167B9237}"/>
              </a:ext>
            </a:extLst>
          </p:cNvPr>
          <p:cNvSpPr>
            <a:spLocks noGrp="1"/>
          </p:cNvSpPr>
          <p:nvPr>
            <p:ph idx="1"/>
          </p:nvPr>
        </p:nvSpPr>
        <p:spPr>
          <a:xfrm>
            <a:off x="570493" y="2359152"/>
            <a:ext cx="4117863" cy="3609397"/>
          </a:xfrm>
        </p:spPr>
        <p:txBody>
          <a:bodyPr vert="horz" lIns="91440" tIns="45720" rIns="91440" bIns="45720" rtlCol="0" anchor="t">
            <a:noAutofit/>
          </a:bodyPr>
          <a:lstStyle/>
          <a:p>
            <a:r>
              <a:rPr lang="en-US" sz="2400">
                <a:ea typeface="+mn-lt"/>
                <a:cs typeface="+mn-lt"/>
              </a:rPr>
              <a:t>Here is glimpse of a simple test case for swagger in its developing stages.</a:t>
            </a:r>
            <a:endParaRPr lang="en-US" sz="2400">
              <a:ea typeface="Calibri"/>
              <a:cs typeface="Calibri"/>
            </a:endParaRPr>
          </a:p>
          <a:p>
            <a:r>
              <a:rPr lang="en-US" sz="2400">
                <a:ea typeface="+mn-lt"/>
                <a:cs typeface="+mn-lt"/>
              </a:rPr>
              <a:t>It runs on a browser and does not need a special application to run it.</a:t>
            </a:r>
          </a:p>
          <a:p>
            <a:r>
              <a:rPr lang="en-US" sz="2400">
                <a:ea typeface="+mn-lt"/>
                <a:cs typeface="+mn-lt"/>
              </a:rPr>
              <a:t>For example, You give the API an account ID and it returns you a set of descriptions. </a:t>
            </a:r>
          </a:p>
          <a:p>
            <a:endParaRPr lang="en-US" sz="2400">
              <a:ea typeface="+mn-lt"/>
              <a:cs typeface="+mn-lt"/>
            </a:endParaRPr>
          </a:p>
          <a:p>
            <a:endParaRPr lang="en-US" sz="2400">
              <a:ea typeface="+mn-lt"/>
              <a:cs typeface="+mn-lt"/>
            </a:endParaRPr>
          </a:p>
          <a:p>
            <a:endParaRPr lang="en-US" sz="2400">
              <a:ea typeface="+mn-lt"/>
              <a:cs typeface="+mn-lt"/>
            </a:endParaRPr>
          </a:p>
          <a:p>
            <a:endParaRPr lang="en-US" sz="2400">
              <a:ea typeface="+mn-lt"/>
              <a:cs typeface="+mn-lt"/>
            </a:endParaRPr>
          </a:p>
        </p:txBody>
      </p:sp>
      <p:pic>
        <p:nvPicPr>
          <p:cNvPr id="3" name="Graphic 2">
            <a:extLst>
              <a:ext uri="{FF2B5EF4-FFF2-40B4-BE49-F238E27FC236}">
                <a16:creationId xmlns:a16="http://schemas.microsoft.com/office/drawing/2014/main" id="{78CCB82D-05CD-C2E2-B157-DF80E0E5AD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495" y="-342214"/>
            <a:ext cx="3534771" cy="353477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E497818-4FA9-58F6-B5A3-10F8F5C1C679}"/>
              </a:ext>
              <a:ext uri="{C183D7F6-B498-43B3-948B-1728B52AA6E4}">
                <adec:decorative xmlns:adec="http://schemas.microsoft.com/office/drawing/2017/decorative" val="0"/>
              </a:ext>
            </a:extLst>
          </p:cNvPr>
          <p:cNvPicPr>
            <a:picLocks noChangeAspect="1"/>
          </p:cNvPicPr>
          <p:nvPr/>
        </p:nvPicPr>
        <p:blipFill rotWithShape="1">
          <a:blip r:embed="rId4"/>
          <a:srcRect t="5620" r="2944" b="4845"/>
          <a:stretch/>
        </p:blipFill>
        <p:spPr>
          <a:xfrm>
            <a:off x="4736518" y="1341932"/>
            <a:ext cx="7332225" cy="4071626"/>
          </a:xfrm>
          <a:prstGeom prst="rect">
            <a:avLst/>
          </a:prstGeom>
        </p:spPr>
      </p:pic>
    </p:spTree>
    <p:extLst>
      <p:ext uri="{BB962C8B-B14F-4D97-AF65-F5344CB8AC3E}">
        <p14:creationId xmlns:p14="http://schemas.microsoft.com/office/powerpoint/2010/main" val="417829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829647-D60D-F52C-F6E5-DAF8BD6882B4}"/>
              </a:ext>
            </a:extLst>
          </p:cNvPr>
          <p:cNvSpPr/>
          <p:nvPr/>
        </p:nvSpPr>
        <p:spPr>
          <a:xfrm>
            <a:off x="6145" y="0"/>
            <a:ext cx="12179709" cy="68579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AECE9E3C-DBF3-1132-0E20-C0426D31E3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23137" y="1863367"/>
            <a:ext cx="6827274" cy="3291041"/>
          </a:xfrm>
          <a:prstGeom prst="rect">
            <a:avLst/>
          </a:prstGeom>
        </p:spPr>
      </p:pic>
    </p:spTree>
    <p:extLst>
      <p:ext uri="{BB962C8B-B14F-4D97-AF65-F5344CB8AC3E}">
        <p14:creationId xmlns:p14="http://schemas.microsoft.com/office/powerpoint/2010/main" val="65320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62F39E-9CF4-AAAA-447A-A4342CB14451}"/>
              </a:ext>
            </a:extLst>
          </p:cNvPr>
          <p:cNvSpPr>
            <a:spLocks noGrp="1"/>
          </p:cNvSpPr>
          <p:nvPr>
            <p:ph type="title"/>
          </p:nvPr>
        </p:nvSpPr>
        <p:spPr>
          <a:xfrm>
            <a:off x="879032" y="978619"/>
            <a:ext cx="3372927" cy="1106424"/>
          </a:xfrm>
        </p:spPr>
        <p:txBody>
          <a:bodyPr>
            <a:normAutofit/>
          </a:bodyPr>
          <a:lstStyle/>
          <a:p>
            <a:r>
              <a:rPr lang="en-US" sz="2800"/>
              <a:t>Desired Output</a:t>
            </a:r>
          </a:p>
        </p:txBody>
      </p:sp>
      <p:sp>
        <p:nvSpPr>
          <p:cNvPr id="1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09EF338-9E3A-96FF-4E5F-4496167B9237}"/>
              </a:ext>
            </a:extLst>
          </p:cNvPr>
          <p:cNvSpPr>
            <a:spLocks noGrp="1"/>
          </p:cNvSpPr>
          <p:nvPr>
            <p:ph idx="1"/>
          </p:nvPr>
        </p:nvSpPr>
        <p:spPr>
          <a:xfrm>
            <a:off x="718343" y="2359152"/>
            <a:ext cx="3742551" cy="3609397"/>
          </a:xfrm>
        </p:spPr>
        <p:txBody>
          <a:bodyPr vert="horz" lIns="91440" tIns="45720" rIns="91440" bIns="45720" rtlCol="0" anchor="t">
            <a:noAutofit/>
          </a:bodyPr>
          <a:lstStyle/>
          <a:p>
            <a:r>
              <a:rPr lang="en-US" sz="2000"/>
              <a:t>This is an example of what the final output of the project will look like</a:t>
            </a:r>
            <a:endParaRPr lang="en-US"/>
          </a:p>
          <a:p>
            <a:r>
              <a:rPr lang="en-US" sz="2000"/>
              <a:t>We plan to make the dashboard as visually appealing as we can to add readability to the dashboard. It is very easily understandable and will allow the user to move around the UI without facing any issues or facing confusion on where something is at.</a:t>
            </a:r>
            <a:endParaRPr lang="en-US"/>
          </a:p>
        </p:txBody>
      </p:sp>
      <p:pic>
        <p:nvPicPr>
          <p:cNvPr id="3" name="Picture 2" descr="A screenshot of a computer&#10;&#10;Description automatically generated">
            <a:extLst>
              <a:ext uri="{FF2B5EF4-FFF2-40B4-BE49-F238E27FC236}">
                <a16:creationId xmlns:a16="http://schemas.microsoft.com/office/drawing/2014/main" id="{CE91F95E-6E71-2900-AA2E-D2746C51B916}"/>
              </a:ext>
            </a:extLst>
          </p:cNvPr>
          <p:cNvPicPr>
            <a:picLocks noChangeAspect="1"/>
          </p:cNvPicPr>
          <p:nvPr/>
        </p:nvPicPr>
        <p:blipFill>
          <a:blip r:embed="rId2"/>
          <a:stretch>
            <a:fillRect/>
          </a:stretch>
        </p:blipFill>
        <p:spPr>
          <a:xfrm>
            <a:off x="5007541" y="634790"/>
            <a:ext cx="6854369" cy="5529942"/>
          </a:xfrm>
          <a:prstGeom prst="rect">
            <a:avLst/>
          </a:prstGeom>
        </p:spPr>
      </p:pic>
    </p:spTree>
    <p:extLst>
      <p:ext uri="{BB962C8B-B14F-4D97-AF65-F5344CB8AC3E}">
        <p14:creationId xmlns:p14="http://schemas.microsoft.com/office/powerpoint/2010/main" val="3009697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CDB05D-9A68-6F8A-DE99-9244CF7E795D}"/>
              </a:ext>
            </a:extLst>
          </p:cNvPr>
          <p:cNvSpPr>
            <a:spLocks noGrp="1"/>
          </p:cNvSpPr>
          <p:nvPr>
            <p:ph type="title"/>
          </p:nvPr>
        </p:nvSpPr>
        <p:spPr>
          <a:xfrm>
            <a:off x="1046746" y="586822"/>
            <a:ext cx="3560252" cy="1645920"/>
          </a:xfrm>
        </p:spPr>
        <p:txBody>
          <a:bodyPr>
            <a:normAutofit/>
          </a:bodyPr>
          <a:lstStyle/>
          <a:p>
            <a:r>
              <a:rPr lang="en-US" sz="3200"/>
              <a:t>The Charts</a:t>
            </a:r>
          </a:p>
        </p:txBody>
      </p:sp>
      <p:sp>
        <p:nvSpPr>
          <p:cNvPr id="29" name="Rectangle 2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Content Placeholder 21">
            <a:extLst>
              <a:ext uri="{FF2B5EF4-FFF2-40B4-BE49-F238E27FC236}">
                <a16:creationId xmlns:a16="http://schemas.microsoft.com/office/drawing/2014/main" id="{4B4AF393-13E4-6D69-DF05-95D7A4F904DC}"/>
              </a:ext>
            </a:extLst>
          </p:cNvPr>
          <p:cNvSpPr>
            <a:spLocks noGrp="1"/>
          </p:cNvSpPr>
          <p:nvPr>
            <p:ph idx="1"/>
          </p:nvPr>
        </p:nvSpPr>
        <p:spPr>
          <a:xfrm>
            <a:off x="5351164" y="586822"/>
            <a:ext cx="6002636" cy="1645920"/>
          </a:xfrm>
        </p:spPr>
        <p:txBody>
          <a:bodyPr anchor="ctr">
            <a:normAutofit fontScale="92500" lnSpcReduction="20000"/>
          </a:bodyPr>
          <a:lstStyle/>
          <a:p>
            <a:r>
              <a:rPr lang="en-US" sz="1800"/>
              <a:t>The charts will represent how much money you spend and where. The line graph indicates how much you spend over time and how much throughout the year. This can be changed to different time frames. The pie chart depicts categories of where you spend your money and how much you spend in that category. These graphs are to help you build an understanding of how much you spend, where that money goes, and how much you spend at a given time frame.</a:t>
            </a:r>
          </a:p>
        </p:txBody>
      </p:sp>
      <p:pic>
        <p:nvPicPr>
          <p:cNvPr id="3" name="Picture 2" descr="A screenshot of a computer&#10;&#10;Description automatically generated">
            <a:extLst>
              <a:ext uri="{FF2B5EF4-FFF2-40B4-BE49-F238E27FC236}">
                <a16:creationId xmlns:a16="http://schemas.microsoft.com/office/drawing/2014/main" id="{C353F989-FCE4-B2F6-3D16-A0EE64CE1BCB}"/>
              </a:ext>
            </a:extLst>
          </p:cNvPr>
          <p:cNvPicPr>
            <a:picLocks noChangeAspect="1"/>
          </p:cNvPicPr>
          <p:nvPr/>
        </p:nvPicPr>
        <p:blipFill rotWithShape="1">
          <a:blip r:embed="rId2"/>
          <a:srcRect l="27093" t="22117" r="152" b="51418"/>
          <a:stretch/>
        </p:blipFill>
        <p:spPr>
          <a:xfrm>
            <a:off x="347826" y="2880049"/>
            <a:ext cx="11575096" cy="3390537"/>
          </a:xfrm>
          <a:prstGeom prst="rect">
            <a:avLst/>
          </a:prstGeom>
        </p:spPr>
      </p:pic>
    </p:spTree>
    <p:extLst>
      <p:ext uri="{BB962C8B-B14F-4D97-AF65-F5344CB8AC3E}">
        <p14:creationId xmlns:p14="http://schemas.microsoft.com/office/powerpoint/2010/main" val="126181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47A3059-69F2-4E12-ACD8-A5FE2819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BB092-79F4-C224-B96D-27066E50926D}"/>
              </a:ext>
            </a:extLst>
          </p:cNvPr>
          <p:cNvSpPr>
            <a:spLocks noGrp="1"/>
          </p:cNvSpPr>
          <p:nvPr>
            <p:ph type="title"/>
          </p:nvPr>
        </p:nvSpPr>
        <p:spPr>
          <a:xfrm>
            <a:off x="7145654" y="991443"/>
            <a:ext cx="4603001" cy="1087819"/>
          </a:xfrm>
        </p:spPr>
        <p:txBody>
          <a:bodyPr anchor="b">
            <a:normAutofit/>
          </a:bodyPr>
          <a:lstStyle/>
          <a:p>
            <a:r>
              <a:rPr lang="en-US" sz="3400"/>
              <a:t>Spending Health and Transaction History</a:t>
            </a:r>
          </a:p>
        </p:txBody>
      </p:sp>
      <p:sp>
        <p:nvSpPr>
          <p:cNvPr id="14"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26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B6B54559-6478-C645-636D-8923DC69F5D8}"/>
              </a:ext>
            </a:extLst>
          </p:cNvPr>
          <p:cNvSpPr>
            <a:spLocks noGrp="1"/>
          </p:cNvSpPr>
          <p:nvPr>
            <p:ph idx="1"/>
          </p:nvPr>
        </p:nvSpPr>
        <p:spPr>
          <a:xfrm>
            <a:off x="7145654" y="2364547"/>
            <a:ext cx="4603001" cy="4021351"/>
          </a:xfrm>
        </p:spPr>
        <p:txBody>
          <a:bodyPr vert="horz" lIns="91440" tIns="45720" rIns="91440" bIns="45720" rtlCol="0" anchor="t">
            <a:normAutofit lnSpcReduction="10000"/>
          </a:bodyPr>
          <a:lstStyle/>
          <a:p>
            <a:r>
              <a:rPr lang="en-US" sz="1800"/>
              <a:t>The Spending Health displays a state of how much you spend compared to how much you make. If you spend little based on your income, then it represents “Healthy,” (Green) If you spend around half on your income yearly, it will indicate ”Fair,” (Yellow) and if you spend more than 60% of your income yearly, the it will display “Poor” (Red)</a:t>
            </a:r>
          </a:p>
          <a:p>
            <a:r>
              <a:rPr lang="en-US" sz="1800"/>
              <a:t>Transaction History portrays all the most recent transactions you have had. It includes how much you spent/received, where it was spent/received, and when the transaction happened. Recent transaction history can be changed to a certain category if a different category is selected, displaying only those most recent transactions in the given category.</a:t>
            </a:r>
            <a:endParaRPr lang="en-US" sz="1800">
              <a:ea typeface="Calibri"/>
              <a:cs typeface="Calibri"/>
            </a:endParaRPr>
          </a:p>
        </p:txBody>
      </p:sp>
      <p:pic>
        <p:nvPicPr>
          <p:cNvPr id="4" name="Picture 3" descr="A screenshot of a computer&#10;&#10;Description automatically generated">
            <a:extLst>
              <a:ext uri="{FF2B5EF4-FFF2-40B4-BE49-F238E27FC236}">
                <a16:creationId xmlns:a16="http://schemas.microsoft.com/office/drawing/2014/main" id="{4CD35692-5403-529D-B56B-0D876E548DBC}"/>
              </a:ext>
            </a:extLst>
          </p:cNvPr>
          <p:cNvPicPr>
            <a:picLocks noChangeAspect="1"/>
          </p:cNvPicPr>
          <p:nvPr/>
        </p:nvPicPr>
        <p:blipFill rotWithShape="1">
          <a:blip r:embed="rId2"/>
          <a:srcRect l="26835" t="47934" r="25172" b="-285"/>
          <a:stretch/>
        </p:blipFill>
        <p:spPr>
          <a:xfrm>
            <a:off x="115919" y="518534"/>
            <a:ext cx="6914225" cy="6069756"/>
          </a:xfrm>
          <a:prstGeom prst="rect">
            <a:avLst/>
          </a:prstGeom>
        </p:spPr>
      </p:pic>
    </p:spTree>
    <p:extLst>
      <p:ext uri="{BB962C8B-B14F-4D97-AF65-F5344CB8AC3E}">
        <p14:creationId xmlns:p14="http://schemas.microsoft.com/office/powerpoint/2010/main" val="3655545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5ADDC-9015-AAAE-D8A5-37DA9625181E}"/>
              </a:ext>
            </a:extLst>
          </p:cNvPr>
          <p:cNvSpPr>
            <a:spLocks noGrp="1"/>
          </p:cNvSpPr>
          <p:nvPr>
            <p:ph type="title"/>
          </p:nvPr>
        </p:nvSpPr>
        <p:spPr>
          <a:xfrm>
            <a:off x="6739128" y="638089"/>
            <a:ext cx="4818888" cy="1476801"/>
          </a:xfrm>
        </p:spPr>
        <p:txBody>
          <a:bodyPr anchor="b">
            <a:normAutofit/>
          </a:bodyPr>
          <a:lstStyle/>
          <a:p>
            <a:r>
              <a:rPr lang="en-US" sz="5000"/>
              <a:t>Card Management</a:t>
            </a:r>
          </a:p>
        </p:txBody>
      </p:sp>
      <p:pic>
        <p:nvPicPr>
          <p:cNvPr id="4" name="Picture 3" descr="A screenshot of a computer&#10;&#10;Description automatically generated">
            <a:extLst>
              <a:ext uri="{FF2B5EF4-FFF2-40B4-BE49-F238E27FC236}">
                <a16:creationId xmlns:a16="http://schemas.microsoft.com/office/drawing/2014/main" id="{8545D91F-63A8-FE90-56C6-17AA8653F903}"/>
              </a:ext>
            </a:extLst>
          </p:cNvPr>
          <p:cNvPicPr>
            <a:picLocks noChangeAspect="1"/>
          </p:cNvPicPr>
          <p:nvPr/>
        </p:nvPicPr>
        <p:blipFill rotWithShape="1">
          <a:blip r:embed="rId2"/>
          <a:srcRect l="74190" t="48123" r="756" b="24129"/>
          <a:stretch/>
        </p:blipFill>
        <p:spPr>
          <a:xfrm>
            <a:off x="630936" y="995503"/>
            <a:ext cx="5458968" cy="4866995"/>
          </a:xfrm>
          <a:prstGeom prst="rect">
            <a:avLst/>
          </a:prstGeom>
        </p:spPr>
      </p:pic>
      <p:sp>
        <p:nvSpPr>
          <p:cNvPr id="2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FA060DE-D715-FF31-6108-117825162672}"/>
              </a:ext>
            </a:extLst>
          </p:cNvPr>
          <p:cNvSpPr>
            <a:spLocks noGrp="1"/>
          </p:cNvSpPr>
          <p:nvPr>
            <p:ph idx="1"/>
          </p:nvPr>
        </p:nvSpPr>
        <p:spPr>
          <a:xfrm>
            <a:off x="6739128" y="2664886"/>
            <a:ext cx="4818888" cy="3550789"/>
          </a:xfrm>
        </p:spPr>
        <p:txBody>
          <a:bodyPr anchor="t">
            <a:normAutofit/>
          </a:bodyPr>
          <a:lstStyle/>
          <a:p>
            <a:r>
              <a:rPr lang="en-US" sz="2200"/>
              <a:t>Based on the card selected, transaction history, spending health, and the graphs will be changed</a:t>
            </a:r>
          </a:p>
          <a:p>
            <a:r>
              <a:rPr lang="en-US" sz="2200"/>
              <a:t> Those categories of the dashboard will be changed based on what card is currently selected</a:t>
            </a:r>
          </a:p>
          <a:p>
            <a:r>
              <a:rPr lang="en-US" sz="2200"/>
              <a:t> You can add/remove cards if you would like to</a:t>
            </a:r>
            <a:endParaRPr lang="en-US" sz="2200">
              <a:ea typeface="Calibri"/>
              <a:cs typeface="Calibri"/>
            </a:endParaRPr>
          </a:p>
        </p:txBody>
      </p:sp>
    </p:spTree>
    <p:extLst>
      <p:ext uri="{BB962C8B-B14F-4D97-AF65-F5344CB8AC3E}">
        <p14:creationId xmlns:p14="http://schemas.microsoft.com/office/powerpoint/2010/main" val="1580669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25D34A-3AC9-CE6E-88CA-CBDAE6F5E9A2}"/>
              </a:ext>
            </a:extLst>
          </p:cNvPr>
          <p:cNvSpPr>
            <a:spLocks noGrp="1"/>
          </p:cNvSpPr>
          <p:nvPr>
            <p:ph type="title"/>
          </p:nvPr>
        </p:nvSpPr>
        <p:spPr>
          <a:xfrm>
            <a:off x="1137034" y="609600"/>
            <a:ext cx="4784796" cy="1330840"/>
          </a:xfrm>
        </p:spPr>
        <p:txBody>
          <a:bodyPr>
            <a:normAutofit/>
          </a:bodyPr>
          <a:lstStyle/>
          <a:p>
            <a:r>
              <a:rPr lang="en-US"/>
              <a:t>Friends/Quick Transfer</a:t>
            </a:r>
          </a:p>
        </p:txBody>
      </p:sp>
      <p:sp>
        <p:nvSpPr>
          <p:cNvPr id="9" name="Content Placeholder 8">
            <a:extLst>
              <a:ext uri="{FF2B5EF4-FFF2-40B4-BE49-F238E27FC236}">
                <a16:creationId xmlns:a16="http://schemas.microsoft.com/office/drawing/2014/main" id="{6A1A5C6E-D2DA-09D0-78A5-B1FAB19AC61D}"/>
              </a:ext>
            </a:extLst>
          </p:cNvPr>
          <p:cNvSpPr>
            <a:spLocks noGrp="1"/>
          </p:cNvSpPr>
          <p:nvPr>
            <p:ph idx="1"/>
          </p:nvPr>
        </p:nvSpPr>
        <p:spPr>
          <a:xfrm>
            <a:off x="1137034" y="2194102"/>
            <a:ext cx="4438036" cy="3908585"/>
          </a:xfrm>
        </p:spPr>
        <p:txBody>
          <a:bodyPr vert="horz" lIns="91440" tIns="45720" rIns="91440" bIns="45720" rtlCol="0">
            <a:normAutofit/>
          </a:bodyPr>
          <a:lstStyle/>
          <a:p>
            <a:r>
              <a:rPr lang="en-US" sz="1900"/>
              <a:t>This feature allows the user to connect other members of the dashboard to their dashboard in order to allow them to participate in what we call Quick Transfer</a:t>
            </a:r>
          </a:p>
          <a:p>
            <a:r>
              <a:rPr lang="en-US" sz="1900"/>
              <a:t>It allows the user to quickly send other users money if that user owes them money</a:t>
            </a:r>
          </a:p>
          <a:p>
            <a:r>
              <a:rPr lang="en-US" sz="1900"/>
              <a:t> It is much simpler to use than other banking/money transferring applications out there. This transaction will also appear in the transaction history</a:t>
            </a:r>
            <a:endParaRPr lang="en-US" sz="1900">
              <a:ea typeface="Calibri"/>
              <a:cs typeface="Calibri"/>
            </a:endParaRPr>
          </a:p>
        </p:txBody>
      </p:sp>
      <p:pic>
        <p:nvPicPr>
          <p:cNvPr id="4" name="Picture 3" descr="A screenshot of a computer&#10;&#10;Description automatically generated">
            <a:extLst>
              <a:ext uri="{FF2B5EF4-FFF2-40B4-BE49-F238E27FC236}">
                <a16:creationId xmlns:a16="http://schemas.microsoft.com/office/drawing/2014/main" id="{6BF8491F-67EE-038C-5BA3-C230011E2E65}"/>
              </a:ext>
            </a:extLst>
          </p:cNvPr>
          <p:cNvPicPr>
            <a:picLocks noChangeAspect="1"/>
          </p:cNvPicPr>
          <p:nvPr/>
        </p:nvPicPr>
        <p:blipFill rotWithShape="1">
          <a:blip r:embed="rId2"/>
          <a:srcRect l="74190" t="74799"/>
          <a:stretch/>
        </p:blipFill>
        <p:spPr>
          <a:xfrm>
            <a:off x="6880610" y="1578198"/>
            <a:ext cx="4737650" cy="3723820"/>
          </a:xfrm>
          <a:prstGeom prst="rect">
            <a:avLst/>
          </a:prstGeom>
        </p:spPr>
      </p:pic>
    </p:spTree>
    <p:extLst>
      <p:ext uri="{BB962C8B-B14F-4D97-AF65-F5344CB8AC3E}">
        <p14:creationId xmlns:p14="http://schemas.microsoft.com/office/powerpoint/2010/main" val="2995568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2DB8-8F60-0B6D-82AF-FB785586B0F7}"/>
              </a:ext>
            </a:extLst>
          </p:cNvPr>
          <p:cNvSpPr>
            <a:spLocks noGrp="1"/>
          </p:cNvSpPr>
          <p:nvPr>
            <p:ph type="title"/>
          </p:nvPr>
        </p:nvSpPr>
        <p:spPr>
          <a:xfrm>
            <a:off x="800100" y="3992049"/>
            <a:ext cx="4229100" cy="2255461"/>
          </a:xfrm>
        </p:spPr>
        <p:txBody>
          <a:bodyPr anchor="t">
            <a:normAutofit/>
          </a:bodyPr>
          <a:lstStyle/>
          <a:p>
            <a:r>
              <a:rPr lang="en-US" sz="3200"/>
              <a:t>Money Management</a:t>
            </a:r>
          </a:p>
        </p:txBody>
      </p:sp>
      <p:cxnSp>
        <p:nvCxnSpPr>
          <p:cNvPr id="21" name="Straight Connector 20">
            <a:extLst>
              <a:ext uri="{FF2B5EF4-FFF2-40B4-BE49-F238E27FC236}">
                <a16:creationId xmlns:a16="http://schemas.microsoft.com/office/drawing/2014/main" id="{B7952C56-EE0E-C94A-9A44-E17DD73E8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6300" y="394327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65BD49E-CFD2-71C0-7E31-0BE7B124B924}"/>
              </a:ext>
            </a:extLst>
          </p:cNvPr>
          <p:cNvSpPr>
            <a:spLocks noGrp="1"/>
          </p:cNvSpPr>
          <p:nvPr>
            <p:ph idx="1"/>
          </p:nvPr>
        </p:nvSpPr>
        <p:spPr>
          <a:xfrm>
            <a:off x="4938620" y="3429841"/>
            <a:ext cx="6867208" cy="2771238"/>
          </a:xfrm>
        </p:spPr>
        <p:txBody>
          <a:bodyPr vert="horz" lIns="91440" tIns="45720" rIns="91440" bIns="45720" rtlCol="0" anchor="t">
            <a:noAutofit/>
          </a:bodyPr>
          <a:lstStyle/>
          <a:p>
            <a:r>
              <a:rPr lang="en-US" sz="1950"/>
              <a:t>The first and most important part of this dashboard will be a display of different money managements</a:t>
            </a:r>
            <a:endParaRPr lang="en-US" sz="1950">
              <a:ea typeface="Calibri"/>
              <a:cs typeface="Calibri"/>
            </a:endParaRPr>
          </a:p>
          <a:p>
            <a:r>
              <a:rPr lang="en-US" sz="1950">
                <a:ea typeface="Calibri"/>
                <a:cs typeface="Calibri"/>
              </a:rPr>
              <a:t>My Balance keeps track of how much money you have in your card.</a:t>
            </a:r>
          </a:p>
          <a:p>
            <a:r>
              <a:rPr lang="en-US" sz="1950"/>
              <a:t>Income indicates the amount you add to Total Balance each month.</a:t>
            </a:r>
            <a:endParaRPr lang="en-US" sz="1950">
              <a:ea typeface="Calibri"/>
              <a:cs typeface="Calibri"/>
            </a:endParaRPr>
          </a:p>
          <a:p>
            <a:r>
              <a:rPr lang="en-US" sz="1950"/>
              <a:t>Expense is the amount of money </a:t>
            </a:r>
            <a:r>
              <a:rPr lang="en-US" sz="2000"/>
              <a:t>you have spent during a set amount time. This number changes depending on the activity graph.</a:t>
            </a:r>
            <a:endParaRPr lang="en-US" sz="1950">
              <a:ea typeface="Calibri"/>
              <a:cs typeface="Calibri"/>
            </a:endParaRPr>
          </a:p>
        </p:txBody>
      </p:sp>
      <p:pic>
        <p:nvPicPr>
          <p:cNvPr id="3" name="Picture 2" descr="A screenshot of a computer&#10;&#10;Description automatically generated">
            <a:extLst>
              <a:ext uri="{FF2B5EF4-FFF2-40B4-BE49-F238E27FC236}">
                <a16:creationId xmlns:a16="http://schemas.microsoft.com/office/drawing/2014/main" id="{7AC1777A-96D7-031D-FD5E-FFEA6741786B}"/>
              </a:ext>
            </a:extLst>
          </p:cNvPr>
          <p:cNvPicPr>
            <a:picLocks noChangeAspect="1"/>
          </p:cNvPicPr>
          <p:nvPr/>
        </p:nvPicPr>
        <p:blipFill rotWithShape="1">
          <a:blip r:embed="rId2"/>
          <a:srcRect l="27462" t="11909" r="152" b="76938"/>
          <a:stretch/>
        </p:blipFill>
        <p:spPr>
          <a:xfrm>
            <a:off x="524361" y="998375"/>
            <a:ext cx="11501832" cy="1430874"/>
          </a:xfrm>
          <a:prstGeom prst="rect">
            <a:avLst/>
          </a:prstGeom>
        </p:spPr>
      </p:pic>
    </p:spTree>
    <p:extLst>
      <p:ext uri="{BB962C8B-B14F-4D97-AF65-F5344CB8AC3E}">
        <p14:creationId xmlns:p14="http://schemas.microsoft.com/office/powerpoint/2010/main" val="128064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03D1E-B87D-5766-8684-8BDDB253DB82}"/>
              </a:ext>
            </a:extLst>
          </p:cNvPr>
          <p:cNvSpPr>
            <a:spLocks noGrp="1"/>
          </p:cNvSpPr>
          <p:nvPr>
            <p:ph type="title"/>
          </p:nvPr>
        </p:nvSpPr>
        <p:spPr>
          <a:xfrm>
            <a:off x="1210340" y="519674"/>
            <a:ext cx="1965950" cy="2371148"/>
          </a:xfrm>
        </p:spPr>
        <p:txBody>
          <a:bodyPr vert="horz" lIns="91440" tIns="45720" rIns="91440" bIns="45720" rtlCol="0" anchor="ctr">
            <a:normAutofit/>
          </a:bodyPr>
          <a:lstStyle/>
          <a:p>
            <a:r>
              <a:rPr lang="en-US" sz="3200" kern="1200">
                <a:solidFill>
                  <a:srgbClr val="FFFFFF"/>
                </a:solidFill>
                <a:latin typeface="+mj-lt"/>
                <a:ea typeface="+mj-ea"/>
                <a:cs typeface="+mj-cs"/>
              </a:rPr>
              <a:t>Test Cases</a:t>
            </a:r>
          </a:p>
        </p:txBody>
      </p:sp>
      <p:pic>
        <p:nvPicPr>
          <p:cNvPr id="6" name="Content Placeholder 5" descr="A white and black text on a white background&#10;&#10;Description automatically generated">
            <a:extLst>
              <a:ext uri="{FF2B5EF4-FFF2-40B4-BE49-F238E27FC236}">
                <a16:creationId xmlns:a16="http://schemas.microsoft.com/office/drawing/2014/main" id="{03FC32E7-4D4B-6CA5-329E-A3EAF2E258C1}"/>
              </a:ext>
            </a:extLst>
          </p:cNvPr>
          <p:cNvPicPr>
            <a:picLocks noGrp="1" noChangeAspect="1"/>
          </p:cNvPicPr>
          <p:nvPr>
            <p:ph idx="1"/>
          </p:nvPr>
        </p:nvPicPr>
        <p:blipFill>
          <a:blip r:embed="rId2"/>
          <a:stretch>
            <a:fillRect/>
          </a:stretch>
        </p:blipFill>
        <p:spPr>
          <a:xfrm>
            <a:off x="4590364" y="640080"/>
            <a:ext cx="6582674" cy="5578816"/>
          </a:xfrm>
          <a:prstGeom prst="rect">
            <a:avLst/>
          </a:prstGeom>
        </p:spPr>
      </p:pic>
    </p:spTree>
    <p:extLst>
      <p:ext uri="{BB962C8B-B14F-4D97-AF65-F5344CB8AC3E}">
        <p14:creationId xmlns:p14="http://schemas.microsoft.com/office/powerpoint/2010/main" val="3175729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rectangular object with a black border&#10;&#10;Description automatically generated">
            <a:extLst>
              <a:ext uri="{FF2B5EF4-FFF2-40B4-BE49-F238E27FC236}">
                <a16:creationId xmlns:a16="http://schemas.microsoft.com/office/drawing/2014/main" id="{F001C8CB-E259-50F8-0537-2449850C64EB}"/>
              </a:ext>
            </a:extLst>
          </p:cNvPr>
          <p:cNvPicPr>
            <a:picLocks noChangeAspect="1"/>
          </p:cNvPicPr>
          <p:nvPr/>
        </p:nvPicPr>
        <p:blipFill>
          <a:blip r:embed="rId2"/>
          <a:stretch>
            <a:fillRect/>
          </a:stretch>
        </p:blipFill>
        <p:spPr>
          <a:xfrm>
            <a:off x="2988" y="-2269"/>
            <a:ext cx="5776258" cy="6862537"/>
          </a:xfrm>
          <a:prstGeom prst="rect">
            <a:avLst/>
          </a:prstGeom>
        </p:spPr>
      </p:pic>
      <p:pic>
        <p:nvPicPr>
          <p:cNvPr id="13" name="Picture 12" descr="A white circle on a black background&#10;&#10;Description automatically generated">
            <a:extLst>
              <a:ext uri="{FF2B5EF4-FFF2-40B4-BE49-F238E27FC236}">
                <a16:creationId xmlns:a16="http://schemas.microsoft.com/office/drawing/2014/main" id="{9664F0E7-16E5-3AE4-55B4-0F0F0C2E5272}"/>
              </a:ext>
            </a:extLst>
          </p:cNvPr>
          <p:cNvPicPr>
            <a:picLocks noChangeAspect="1"/>
          </p:cNvPicPr>
          <p:nvPr/>
        </p:nvPicPr>
        <p:blipFill>
          <a:blip r:embed="rId3"/>
          <a:stretch>
            <a:fillRect/>
          </a:stretch>
        </p:blipFill>
        <p:spPr>
          <a:xfrm>
            <a:off x="5317107" y="5702690"/>
            <a:ext cx="939561" cy="887263"/>
          </a:xfrm>
          <a:prstGeom prst="rect">
            <a:avLst/>
          </a:prstGeom>
        </p:spPr>
      </p:pic>
      <p:pic>
        <p:nvPicPr>
          <p:cNvPr id="12" name="Picture 11" descr="A orange circle with white border&#10;&#10;Description automatically generated">
            <a:extLst>
              <a:ext uri="{FF2B5EF4-FFF2-40B4-BE49-F238E27FC236}">
                <a16:creationId xmlns:a16="http://schemas.microsoft.com/office/drawing/2014/main" id="{95EBB03B-A17D-A59E-B3F8-315F59AD86CF}"/>
              </a:ext>
            </a:extLst>
          </p:cNvPr>
          <p:cNvPicPr>
            <a:picLocks noChangeAspect="1"/>
          </p:cNvPicPr>
          <p:nvPr/>
        </p:nvPicPr>
        <p:blipFill>
          <a:blip r:embed="rId4"/>
          <a:stretch>
            <a:fillRect/>
          </a:stretch>
        </p:blipFill>
        <p:spPr>
          <a:xfrm>
            <a:off x="5324295" y="4660331"/>
            <a:ext cx="968315" cy="916018"/>
          </a:xfrm>
          <a:prstGeom prst="rect">
            <a:avLst/>
          </a:prstGeom>
        </p:spPr>
      </p:pic>
      <p:pic>
        <p:nvPicPr>
          <p:cNvPr id="5" name="Picture 4">
            <a:extLst>
              <a:ext uri="{FF2B5EF4-FFF2-40B4-BE49-F238E27FC236}">
                <a16:creationId xmlns:a16="http://schemas.microsoft.com/office/drawing/2014/main" id="{B1048625-1642-8E36-15EA-0E871B4E3F7E}"/>
              </a:ext>
            </a:extLst>
          </p:cNvPr>
          <p:cNvPicPr>
            <a:picLocks noChangeAspect="1"/>
          </p:cNvPicPr>
          <p:nvPr/>
        </p:nvPicPr>
        <p:blipFill>
          <a:blip r:embed="rId5"/>
          <a:stretch>
            <a:fillRect/>
          </a:stretch>
        </p:blipFill>
        <p:spPr>
          <a:xfrm>
            <a:off x="6740224" y="549835"/>
            <a:ext cx="3888672" cy="5847976"/>
          </a:xfrm>
          <a:prstGeom prst="rect">
            <a:avLst/>
          </a:prstGeom>
        </p:spPr>
      </p:pic>
      <p:pic>
        <p:nvPicPr>
          <p:cNvPr id="6" name="Graphic 5" descr="Books with solid fill">
            <a:extLst>
              <a:ext uri="{FF2B5EF4-FFF2-40B4-BE49-F238E27FC236}">
                <a16:creationId xmlns:a16="http://schemas.microsoft.com/office/drawing/2014/main" id="{56806CB8-7261-0823-02BF-F632E42F0D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1917" y="5847977"/>
            <a:ext cx="608107" cy="593165"/>
          </a:xfrm>
          <a:prstGeom prst="rect">
            <a:avLst/>
          </a:prstGeom>
        </p:spPr>
      </p:pic>
      <p:pic>
        <p:nvPicPr>
          <p:cNvPr id="7" name="Graphic 6" descr="Presentation with bar chart with solid fill">
            <a:extLst>
              <a:ext uri="{FF2B5EF4-FFF2-40B4-BE49-F238E27FC236}">
                <a16:creationId xmlns:a16="http://schemas.microsoft.com/office/drawing/2014/main" id="{A5111D26-0841-13A1-F8F1-222D83D3C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45498" y="4788087"/>
            <a:ext cx="682812" cy="682812"/>
          </a:xfrm>
          <a:prstGeom prst="rect">
            <a:avLst/>
          </a:prstGeom>
        </p:spPr>
      </p:pic>
      <p:pic>
        <p:nvPicPr>
          <p:cNvPr id="8" name="Picture 7">
            <a:extLst>
              <a:ext uri="{FF2B5EF4-FFF2-40B4-BE49-F238E27FC236}">
                <a16:creationId xmlns:a16="http://schemas.microsoft.com/office/drawing/2014/main" id="{B513AE2D-CFA8-E497-1C6A-ABE20BF912B6}"/>
              </a:ext>
            </a:extLst>
          </p:cNvPr>
          <p:cNvPicPr>
            <a:picLocks noChangeAspect="1"/>
          </p:cNvPicPr>
          <p:nvPr/>
        </p:nvPicPr>
        <p:blipFill>
          <a:blip r:embed="rId10"/>
          <a:stretch>
            <a:fillRect/>
          </a:stretch>
        </p:blipFill>
        <p:spPr>
          <a:xfrm>
            <a:off x="301812" y="431485"/>
            <a:ext cx="3751729" cy="967323"/>
          </a:xfrm>
          <a:prstGeom prst="rect">
            <a:avLst/>
          </a:prstGeom>
        </p:spPr>
      </p:pic>
      <p:pic>
        <p:nvPicPr>
          <p:cNvPr id="9" name="Picture 8" descr="A black question mark in a circle&#10;&#10;Description automatically generated">
            <a:extLst>
              <a:ext uri="{FF2B5EF4-FFF2-40B4-BE49-F238E27FC236}">
                <a16:creationId xmlns:a16="http://schemas.microsoft.com/office/drawing/2014/main" id="{3FF9349E-7B1E-FC92-F739-BF880747D398}"/>
              </a:ext>
            </a:extLst>
          </p:cNvPr>
          <p:cNvPicPr>
            <a:picLocks noChangeAspect="1"/>
          </p:cNvPicPr>
          <p:nvPr/>
        </p:nvPicPr>
        <p:blipFill>
          <a:blip r:embed="rId11"/>
          <a:stretch>
            <a:fillRect/>
          </a:stretch>
        </p:blipFill>
        <p:spPr>
          <a:xfrm>
            <a:off x="5315697" y="276506"/>
            <a:ext cx="948017" cy="896284"/>
          </a:xfrm>
          <a:prstGeom prst="rect">
            <a:avLst/>
          </a:prstGeom>
        </p:spPr>
      </p:pic>
      <p:pic>
        <p:nvPicPr>
          <p:cNvPr id="2" name="Picture 1" descr="A black and orange sign with white lines&#10;&#10;Description automatically generated">
            <a:extLst>
              <a:ext uri="{FF2B5EF4-FFF2-40B4-BE49-F238E27FC236}">
                <a16:creationId xmlns:a16="http://schemas.microsoft.com/office/drawing/2014/main" id="{C3F7552B-E90C-5196-0507-50530FBD5F9A}"/>
              </a:ext>
            </a:extLst>
          </p:cNvPr>
          <p:cNvPicPr>
            <a:picLocks noChangeAspect="1"/>
          </p:cNvPicPr>
          <p:nvPr/>
        </p:nvPicPr>
        <p:blipFill>
          <a:blip r:embed="rId12"/>
          <a:stretch>
            <a:fillRect/>
          </a:stretch>
        </p:blipFill>
        <p:spPr>
          <a:xfrm>
            <a:off x="5331484" y="1403859"/>
            <a:ext cx="939561" cy="901641"/>
          </a:xfrm>
          <a:prstGeom prst="rect">
            <a:avLst/>
          </a:prstGeom>
        </p:spPr>
      </p:pic>
      <p:pic>
        <p:nvPicPr>
          <p:cNvPr id="10" name="Picture 9" descr="A light bulb with a gear inside&#10;&#10;Description automatically generated">
            <a:extLst>
              <a:ext uri="{FF2B5EF4-FFF2-40B4-BE49-F238E27FC236}">
                <a16:creationId xmlns:a16="http://schemas.microsoft.com/office/drawing/2014/main" id="{2D805477-546B-60BC-C340-6B0E7CFFD015}"/>
              </a:ext>
            </a:extLst>
          </p:cNvPr>
          <p:cNvPicPr>
            <a:picLocks noChangeAspect="1"/>
          </p:cNvPicPr>
          <p:nvPr/>
        </p:nvPicPr>
        <p:blipFill>
          <a:blip r:embed="rId13"/>
          <a:stretch>
            <a:fillRect/>
          </a:stretch>
        </p:blipFill>
        <p:spPr>
          <a:xfrm>
            <a:off x="5317107" y="2474973"/>
            <a:ext cx="939561" cy="894453"/>
          </a:xfrm>
          <a:prstGeom prst="rect">
            <a:avLst/>
          </a:prstGeom>
        </p:spPr>
      </p:pic>
      <p:pic>
        <p:nvPicPr>
          <p:cNvPr id="11" name="Picture 10" descr="An orange arrow in a black circle&#10;&#10;Description automatically generated">
            <a:extLst>
              <a:ext uri="{FF2B5EF4-FFF2-40B4-BE49-F238E27FC236}">
                <a16:creationId xmlns:a16="http://schemas.microsoft.com/office/drawing/2014/main" id="{45503E49-1C8F-F136-E06D-AEEEF6ACF3FB}"/>
              </a:ext>
            </a:extLst>
          </p:cNvPr>
          <p:cNvPicPr>
            <a:picLocks noChangeAspect="1"/>
          </p:cNvPicPr>
          <p:nvPr/>
        </p:nvPicPr>
        <p:blipFill>
          <a:blip r:embed="rId14"/>
          <a:stretch>
            <a:fillRect/>
          </a:stretch>
        </p:blipFill>
        <p:spPr>
          <a:xfrm>
            <a:off x="5317107" y="3560463"/>
            <a:ext cx="975504" cy="908830"/>
          </a:xfrm>
          <a:prstGeom prst="rect">
            <a:avLst/>
          </a:prstGeom>
        </p:spPr>
      </p:pic>
      <p:sp>
        <p:nvSpPr>
          <p:cNvPr id="4" name="Rectangle 3">
            <a:extLst>
              <a:ext uri="{FF2B5EF4-FFF2-40B4-BE49-F238E27FC236}">
                <a16:creationId xmlns:a16="http://schemas.microsoft.com/office/drawing/2014/main" id="{3B2E980E-0A91-CDDA-EF34-72374CB1B37C}"/>
              </a:ext>
            </a:extLst>
          </p:cNvPr>
          <p:cNvSpPr/>
          <p:nvPr/>
        </p:nvSpPr>
        <p:spPr>
          <a:xfrm>
            <a:off x="6565165" y="3806850"/>
            <a:ext cx="2411950" cy="4282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B2C781-0359-9A6E-0CB2-DFA3B966D9EF}"/>
              </a:ext>
            </a:extLst>
          </p:cNvPr>
          <p:cNvSpPr/>
          <p:nvPr/>
        </p:nvSpPr>
        <p:spPr>
          <a:xfrm>
            <a:off x="6539974" y="4871130"/>
            <a:ext cx="2411950" cy="4282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4847B9-62F8-AC53-FF98-9FD21E88D312}"/>
              </a:ext>
            </a:extLst>
          </p:cNvPr>
          <p:cNvSpPr txBox="1"/>
          <p:nvPr/>
        </p:nvSpPr>
        <p:spPr>
          <a:xfrm>
            <a:off x="6823363" y="3863529"/>
            <a:ext cx="2588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API</a:t>
            </a:r>
            <a:endParaRPr lang="en-US"/>
          </a:p>
        </p:txBody>
      </p:sp>
      <p:sp>
        <p:nvSpPr>
          <p:cNvPr id="16" name="TextBox 15">
            <a:extLst>
              <a:ext uri="{FF2B5EF4-FFF2-40B4-BE49-F238E27FC236}">
                <a16:creationId xmlns:a16="http://schemas.microsoft.com/office/drawing/2014/main" id="{A73B0C74-0637-1241-3650-CBDF6E835A9A}"/>
              </a:ext>
            </a:extLst>
          </p:cNvPr>
          <p:cNvSpPr txBox="1"/>
          <p:nvPr/>
        </p:nvSpPr>
        <p:spPr>
          <a:xfrm>
            <a:off x="6823363" y="4984486"/>
            <a:ext cx="2588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GUI</a:t>
            </a:r>
          </a:p>
        </p:txBody>
      </p:sp>
      <p:sp>
        <p:nvSpPr>
          <p:cNvPr id="18" name="Oval 17">
            <a:extLst>
              <a:ext uri="{FF2B5EF4-FFF2-40B4-BE49-F238E27FC236}">
                <a16:creationId xmlns:a16="http://schemas.microsoft.com/office/drawing/2014/main" id="{FD15959E-5E22-6C7E-F874-758FF87211A2}"/>
              </a:ext>
            </a:extLst>
          </p:cNvPr>
          <p:cNvSpPr/>
          <p:nvPr/>
        </p:nvSpPr>
        <p:spPr>
          <a:xfrm>
            <a:off x="5412719" y="3658859"/>
            <a:ext cx="793487" cy="71791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Transfer with solid fill">
            <a:extLst>
              <a:ext uri="{FF2B5EF4-FFF2-40B4-BE49-F238E27FC236}">
                <a16:creationId xmlns:a16="http://schemas.microsoft.com/office/drawing/2014/main" id="{2AC74422-3ACD-A083-B024-2A318615AC6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81362" y="3714907"/>
            <a:ext cx="649905" cy="662500"/>
          </a:xfrm>
          <a:prstGeom prst="rect">
            <a:avLst/>
          </a:prstGeom>
        </p:spPr>
      </p:pic>
    </p:spTree>
    <p:extLst>
      <p:ext uri="{BB962C8B-B14F-4D97-AF65-F5344CB8AC3E}">
        <p14:creationId xmlns:p14="http://schemas.microsoft.com/office/powerpoint/2010/main" val="122539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DD846-1CF3-62C8-2788-C79C286439CE}"/>
              </a:ext>
            </a:extLst>
          </p:cNvPr>
          <p:cNvSpPr>
            <a:spLocks noGrp="1"/>
          </p:cNvSpPr>
          <p:nvPr>
            <p:ph type="title"/>
          </p:nvPr>
        </p:nvSpPr>
        <p:spPr>
          <a:xfrm>
            <a:off x="2280339" y="603069"/>
            <a:ext cx="5084500" cy="1168691"/>
          </a:xfrm>
        </p:spPr>
        <p:txBody>
          <a:bodyPr>
            <a:normAutofit/>
          </a:bodyPr>
          <a:lstStyle/>
          <a:p>
            <a:r>
              <a:rPr lang="en-US" sz="4000">
                <a:ea typeface="Calibri Light"/>
                <a:cs typeface="Calibri Light"/>
              </a:rPr>
              <a:t>Things We've Learned</a:t>
            </a:r>
          </a:p>
        </p:txBody>
      </p:sp>
      <p:sp>
        <p:nvSpPr>
          <p:cNvPr id="23" name="Rectangle 2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20825BD-3DD5-2289-14F6-85F9EB329C2B}"/>
              </a:ext>
            </a:extLst>
          </p:cNvPr>
          <p:cNvSpPr>
            <a:spLocks noGrp="1"/>
          </p:cNvSpPr>
          <p:nvPr>
            <p:ph idx="1"/>
          </p:nvPr>
        </p:nvSpPr>
        <p:spPr>
          <a:xfrm>
            <a:off x="1115568" y="2481943"/>
            <a:ext cx="10168128" cy="3695020"/>
          </a:xfrm>
        </p:spPr>
        <p:txBody>
          <a:bodyPr vert="horz" lIns="91440" tIns="45720" rIns="91440" bIns="45720" rtlCol="0" anchor="t">
            <a:normAutofit/>
          </a:bodyPr>
          <a:lstStyle/>
          <a:p>
            <a:r>
              <a:rPr lang="en-US" sz="2200">
                <a:cs typeface="Calibri"/>
              </a:rPr>
              <a:t>How to use GitHub: Pull requests and Merging </a:t>
            </a:r>
          </a:p>
          <a:p>
            <a:r>
              <a:rPr lang="en-US" sz="2200">
                <a:cs typeface="Calibri"/>
              </a:rPr>
              <a:t>How to use a wireframe: Giving us a base of understanding of how the coding will be done to reach the desired output.</a:t>
            </a:r>
          </a:p>
          <a:p>
            <a:r>
              <a:rPr lang="en-US" sz="2200">
                <a:cs typeface="Calibri"/>
              </a:rPr>
              <a:t>How to use Swagger, a visual interface for developers to use and test their APIs for any major bugs or glitches.</a:t>
            </a:r>
          </a:p>
          <a:p>
            <a:endParaRPr lang="en-US" sz="2200">
              <a:cs typeface="Calibri"/>
            </a:endParaRPr>
          </a:p>
          <a:p>
            <a:endParaRPr lang="en-US" sz="2200">
              <a:cs typeface="Calibri"/>
            </a:endParaRPr>
          </a:p>
          <a:p>
            <a:endParaRPr lang="en-US" sz="2200">
              <a:cs typeface="Calibri"/>
            </a:endParaRPr>
          </a:p>
        </p:txBody>
      </p:sp>
      <p:pic>
        <p:nvPicPr>
          <p:cNvPr id="7" name="Picture 6" descr="A white circle on a black background&#10;&#10;Description automatically generated">
            <a:extLst>
              <a:ext uri="{FF2B5EF4-FFF2-40B4-BE49-F238E27FC236}">
                <a16:creationId xmlns:a16="http://schemas.microsoft.com/office/drawing/2014/main" id="{74313980-373B-03B9-F2A1-D4805C36B40A}"/>
              </a:ext>
            </a:extLst>
          </p:cNvPr>
          <p:cNvPicPr>
            <a:picLocks noChangeAspect="1"/>
          </p:cNvPicPr>
          <p:nvPr/>
        </p:nvPicPr>
        <p:blipFill>
          <a:blip r:embed="rId2"/>
          <a:stretch>
            <a:fillRect/>
          </a:stretch>
        </p:blipFill>
        <p:spPr>
          <a:xfrm>
            <a:off x="1213193" y="662604"/>
            <a:ext cx="939561" cy="887263"/>
          </a:xfrm>
          <a:prstGeom prst="rect">
            <a:avLst/>
          </a:prstGeom>
        </p:spPr>
      </p:pic>
      <p:pic>
        <p:nvPicPr>
          <p:cNvPr id="5" name="Graphic 4" descr="Books with solid fill">
            <a:extLst>
              <a:ext uri="{FF2B5EF4-FFF2-40B4-BE49-F238E27FC236}">
                <a16:creationId xmlns:a16="http://schemas.microsoft.com/office/drawing/2014/main" id="{647B873D-A677-950F-1B0A-7CF6B0929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8888" y="807891"/>
            <a:ext cx="608107" cy="593165"/>
          </a:xfrm>
          <a:prstGeom prst="rect">
            <a:avLst/>
          </a:prstGeom>
        </p:spPr>
      </p:pic>
    </p:spTree>
    <p:extLst>
      <p:ext uri="{BB962C8B-B14F-4D97-AF65-F5344CB8AC3E}">
        <p14:creationId xmlns:p14="http://schemas.microsoft.com/office/powerpoint/2010/main" val="333132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DD846-1CF3-62C8-2788-C79C286439CE}"/>
              </a:ext>
            </a:extLst>
          </p:cNvPr>
          <p:cNvSpPr>
            <a:spLocks noGrp="1"/>
          </p:cNvSpPr>
          <p:nvPr>
            <p:ph type="title"/>
          </p:nvPr>
        </p:nvSpPr>
        <p:spPr>
          <a:xfrm>
            <a:off x="2280339" y="603069"/>
            <a:ext cx="5084500" cy="1168691"/>
          </a:xfrm>
        </p:spPr>
        <p:txBody>
          <a:bodyPr>
            <a:normAutofit/>
          </a:bodyPr>
          <a:lstStyle/>
          <a:p>
            <a:r>
              <a:rPr lang="en-US" sz="4000" dirty="0">
                <a:ea typeface="Calibri Light"/>
                <a:cs typeface="Calibri Light"/>
              </a:rPr>
              <a:t>Things We've Learned </a:t>
            </a:r>
            <a:endParaRPr lang="en-US" sz="2400">
              <a:ea typeface="Calibri Light"/>
              <a:cs typeface="Calibri Light"/>
            </a:endParaRPr>
          </a:p>
        </p:txBody>
      </p:sp>
      <p:sp>
        <p:nvSpPr>
          <p:cNvPr id="23" name="Rectangle 2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20825BD-3DD5-2289-14F6-85F9EB329C2B}"/>
              </a:ext>
            </a:extLst>
          </p:cNvPr>
          <p:cNvSpPr>
            <a:spLocks noGrp="1"/>
          </p:cNvSpPr>
          <p:nvPr>
            <p:ph idx="1"/>
          </p:nvPr>
        </p:nvSpPr>
        <p:spPr>
          <a:xfrm>
            <a:off x="1115568" y="2481943"/>
            <a:ext cx="10168128" cy="3695020"/>
          </a:xfrm>
        </p:spPr>
        <p:txBody>
          <a:bodyPr vert="horz" lIns="91440" tIns="45720" rIns="91440" bIns="45720" rtlCol="0" anchor="t">
            <a:normAutofit/>
          </a:bodyPr>
          <a:lstStyle/>
          <a:p>
            <a:r>
              <a:rPr lang="en-US" sz="2200">
                <a:cs typeface="Calibri"/>
              </a:rPr>
              <a:t>Dividing work equally: </a:t>
            </a:r>
            <a:r>
              <a:rPr lang="en-US" sz="2000">
                <a:ea typeface="+mn-lt"/>
                <a:cs typeface="+mn-lt"/>
              </a:rPr>
              <a:t>Efficient work flow and decrease of stress</a:t>
            </a:r>
          </a:p>
          <a:p>
            <a:r>
              <a:rPr lang="en-US" sz="2200">
                <a:ea typeface="+mn-lt"/>
                <a:cs typeface="+mn-lt"/>
              </a:rPr>
              <a:t>Team dynamics incorporated – Plan of motion and assigning of roles</a:t>
            </a:r>
          </a:p>
          <a:p>
            <a:r>
              <a:rPr lang="en-US" sz="2200">
                <a:ea typeface="Calibri"/>
                <a:cs typeface="Calibri"/>
              </a:rPr>
              <a:t>Things we would do differently on a future project – More organization, working ahead on schedule and making roles more obvious amongst the group.</a:t>
            </a:r>
          </a:p>
          <a:p>
            <a:endParaRPr lang="en-US" sz="2200">
              <a:ea typeface="Calibri"/>
              <a:cs typeface="Calibri"/>
            </a:endParaRPr>
          </a:p>
          <a:p>
            <a:endParaRPr lang="en-US" sz="2200">
              <a:ea typeface="Calibri"/>
              <a:cs typeface="Calibri"/>
            </a:endParaRPr>
          </a:p>
        </p:txBody>
      </p:sp>
      <p:pic>
        <p:nvPicPr>
          <p:cNvPr id="7" name="Picture 6" descr="A white circle on a black background&#10;&#10;Description automatically generated">
            <a:extLst>
              <a:ext uri="{FF2B5EF4-FFF2-40B4-BE49-F238E27FC236}">
                <a16:creationId xmlns:a16="http://schemas.microsoft.com/office/drawing/2014/main" id="{74313980-373B-03B9-F2A1-D4805C36B40A}"/>
              </a:ext>
            </a:extLst>
          </p:cNvPr>
          <p:cNvPicPr>
            <a:picLocks noChangeAspect="1"/>
          </p:cNvPicPr>
          <p:nvPr/>
        </p:nvPicPr>
        <p:blipFill>
          <a:blip r:embed="rId2"/>
          <a:stretch>
            <a:fillRect/>
          </a:stretch>
        </p:blipFill>
        <p:spPr>
          <a:xfrm>
            <a:off x="1213193" y="662604"/>
            <a:ext cx="939561" cy="887263"/>
          </a:xfrm>
          <a:prstGeom prst="rect">
            <a:avLst/>
          </a:prstGeom>
        </p:spPr>
      </p:pic>
      <p:pic>
        <p:nvPicPr>
          <p:cNvPr id="5" name="Graphic 4" descr="Books with solid fill">
            <a:extLst>
              <a:ext uri="{FF2B5EF4-FFF2-40B4-BE49-F238E27FC236}">
                <a16:creationId xmlns:a16="http://schemas.microsoft.com/office/drawing/2014/main" id="{647B873D-A677-950F-1B0A-7CF6B0929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8888" y="807891"/>
            <a:ext cx="608107" cy="593165"/>
          </a:xfrm>
          <a:prstGeom prst="rect">
            <a:avLst/>
          </a:prstGeom>
        </p:spPr>
      </p:pic>
    </p:spTree>
    <p:extLst>
      <p:ext uri="{BB962C8B-B14F-4D97-AF65-F5344CB8AC3E}">
        <p14:creationId xmlns:p14="http://schemas.microsoft.com/office/powerpoint/2010/main" val="2936786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4C2DF72-85A8-485D-B08B-6418AA74A673}"/>
              </a:ext>
            </a:extLst>
          </p:cNvPr>
          <p:cNvSpPr>
            <a:spLocks noGrp="1"/>
          </p:cNvSpPr>
          <p:nvPr>
            <p:ph type="title"/>
          </p:nvPr>
        </p:nvSpPr>
        <p:spPr>
          <a:xfrm>
            <a:off x="3315031" y="2035696"/>
            <a:ext cx="5561938" cy="2513516"/>
          </a:xfrm>
        </p:spPr>
        <p:txBody>
          <a:bodyPr vert="horz" lIns="91440" tIns="45720" rIns="91440" bIns="45720" rtlCol="0" anchor="b">
            <a:normAutofit/>
          </a:bodyPr>
          <a:lstStyle/>
          <a:p>
            <a:pPr algn="ctr"/>
            <a:r>
              <a:rPr lang="en-US" sz="6000" b="1" kern="1200">
                <a:solidFill>
                  <a:schemeClr val="tx1"/>
                </a:solidFill>
                <a:latin typeface="+mj-lt"/>
                <a:ea typeface="+mj-ea"/>
                <a:cs typeface="+mj-cs"/>
              </a:rPr>
              <a:t>Thank You For Listening!</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255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74EB0A-A715-C1CD-DC90-6D5B81BFFB58}"/>
              </a:ext>
            </a:extLst>
          </p:cNvPr>
          <p:cNvSpPr>
            <a:spLocks noGrp="1"/>
          </p:cNvSpPr>
          <p:nvPr>
            <p:ph type="title"/>
          </p:nvPr>
        </p:nvSpPr>
        <p:spPr>
          <a:xfrm>
            <a:off x="2044012" y="251312"/>
            <a:ext cx="9303692" cy="1010264"/>
          </a:xfrm>
        </p:spPr>
        <p:txBody>
          <a:bodyPr anchor="ctr">
            <a:normAutofit/>
          </a:bodyPr>
          <a:lstStyle/>
          <a:p>
            <a:r>
              <a:rPr lang="en-US">
                <a:cs typeface="Calibri Light"/>
              </a:rPr>
              <a:t>What is the problem?</a:t>
            </a:r>
            <a:endParaRPr lang="en-US"/>
          </a:p>
        </p:txBody>
      </p:sp>
      <p:sp>
        <p:nvSpPr>
          <p:cNvPr id="17" name="Rectangle 16">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71B95EA-B990-FF46-0422-5F5317C31EC6}"/>
              </a:ext>
            </a:extLst>
          </p:cNvPr>
          <p:cNvSpPr>
            <a:spLocks noGrp="1"/>
          </p:cNvSpPr>
          <p:nvPr>
            <p:ph idx="1"/>
          </p:nvPr>
        </p:nvSpPr>
        <p:spPr>
          <a:xfrm>
            <a:off x="854718" y="1526793"/>
            <a:ext cx="5561791" cy="4708375"/>
          </a:xfrm>
        </p:spPr>
        <p:txBody>
          <a:bodyPr vert="horz" lIns="91440" tIns="45720" rIns="91440" bIns="45720" rtlCol="0" anchor="t">
            <a:normAutofit/>
          </a:bodyPr>
          <a:lstStyle/>
          <a:p>
            <a:pPr marL="203200" indent="-203200" defTabSz="813816">
              <a:spcBef>
                <a:spcPts val="890"/>
              </a:spcBef>
            </a:pPr>
            <a:r>
              <a:rPr lang="en-US" sz="2700" kern="1200">
                <a:latin typeface="+mn-lt"/>
                <a:ea typeface="+mn-ea"/>
                <a:cs typeface="Calibri"/>
              </a:rPr>
              <a:t>Many users lack a good and easy-to-use application </a:t>
            </a:r>
            <a:r>
              <a:rPr lang="en-US" sz="2700">
                <a:cs typeface="Calibri"/>
              </a:rPr>
              <a:t>that helps</a:t>
            </a:r>
            <a:r>
              <a:rPr lang="en-US" sz="2700" kern="1200">
                <a:latin typeface="+mn-lt"/>
                <a:ea typeface="+mn-ea"/>
                <a:cs typeface="Calibri"/>
              </a:rPr>
              <a:t> them with their money management. </a:t>
            </a:r>
            <a:endParaRPr lang="en-US" sz="2700">
              <a:cs typeface="Calibri"/>
            </a:endParaRPr>
          </a:p>
          <a:p>
            <a:pPr marL="203200" indent="-203200" defTabSz="813816">
              <a:spcBef>
                <a:spcPts val="890"/>
              </a:spcBef>
            </a:pPr>
            <a:r>
              <a:rPr lang="en-US" sz="2700" kern="1200">
                <a:latin typeface="+mn-lt"/>
                <a:ea typeface="+mn-ea"/>
                <a:cs typeface="Calibri"/>
              </a:rPr>
              <a:t>Often, common banking apps have hard to interpret data or irrelevant information that is overwhelming for consumers.</a:t>
            </a:r>
            <a:endParaRPr lang="en-US" sz="2700">
              <a:ea typeface="Calibri"/>
              <a:cs typeface="Calibri"/>
            </a:endParaRPr>
          </a:p>
          <a:p>
            <a:endParaRPr lang="en-US">
              <a:cs typeface="Calibri"/>
            </a:endParaRPr>
          </a:p>
        </p:txBody>
      </p:sp>
      <p:pic>
        <p:nvPicPr>
          <p:cNvPr id="7" name="Picture 6" descr="A screenshot of a computer&#10;&#10;Description automatically generated">
            <a:extLst>
              <a:ext uri="{FF2B5EF4-FFF2-40B4-BE49-F238E27FC236}">
                <a16:creationId xmlns:a16="http://schemas.microsoft.com/office/drawing/2014/main" id="{3EB430D9-D426-E6F3-0126-8E092E0F8B6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8" t="8889"/>
          <a:stretch/>
        </p:blipFill>
        <p:spPr>
          <a:xfrm>
            <a:off x="6752405" y="1650222"/>
            <a:ext cx="4551152" cy="3762958"/>
          </a:xfrm>
          <a:prstGeom prst="rect">
            <a:avLst/>
          </a:prstGeom>
        </p:spPr>
      </p:pic>
      <p:sp>
        <p:nvSpPr>
          <p:cNvPr id="8" name="TextBox 7">
            <a:extLst>
              <a:ext uri="{FF2B5EF4-FFF2-40B4-BE49-F238E27FC236}">
                <a16:creationId xmlns:a16="http://schemas.microsoft.com/office/drawing/2014/main" id="{DAFC661C-D705-E6C8-C5EB-90E0526CA60A}"/>
              </a:ext>
            </a:extLst>
          </p:cNvPr>
          <p:cNvSpPr txBox="1"/>
          <p:nvPr/>
        </p:nvSpPr>
        <p:spPr>
          <a:xfrm>
            <a:off x="6754528" y="5490644"/>
            <a:ext cx="4119981" cy="207312"/>
          </a:xfrm>
          <a:prstGeom prst="rect">
            <a:avLst/>
          </a:prstGeom>
        </p:spPr>
        <p:txBody>
          <a:bodyPr>
            <a:normAutofit lnSpcReduction="10000"/>
          </a:bodyPr>
          <a:lstStyle/>
          <a:p>
            <a:pPr defTabSz="813816">
              <a:lnSpc>
                <a:spcPct val="90000"/>
              </a:lnSpc>
              <a:spcAft>
                <a:spcPts val="600"/>
              </a:spcAft>
            </a:pPr>
            <a:r>
              <a:rPr lang="en-US" sz="900" kern="1200">
                <a:solidFill>
                  <a:schemeClr val="tx1"/>
                </a:solidFill>
                <a:latin typeface="+mn-lt"/>
                <a:ea typeface="+mn-ea"/>
                <a:cs typeface="+mn-cs"/>
                <a:hlinkClick r:id="rId3"/>
              </a:rPr>
              <a:t>This Photo</a:t>
            </a:r>
            <a:r>
              <a:rPr lang="en-US" sz="900" kern="1200">
                <a:solidFill>
                  <a:schemeClr val="tx1"/>
                </a:solidFill>
                <a:latin typeface="+mn-lt"/>
                <a:ea typeface="+mn-ea"/>
                <a:cs typeface="+mn-cs"/>
              </a:rPr>
              <a:t> by Unknown author is licensed under </a:t>
            </a:r>
            <a:r>
              <a:rPr lang="en-US" sz="900" kern="1200">
                <a:solidFill>
                  <a:schemeClr val="tx1"/>
                </a:solidFill>
                <a:latin typeface="+mn-lt"/>
                <a:ea typeface="+mn-ea"/>
                <a:cs typeface="+mn-cs"/>
                <a:hlinkClick r:id="rId4"/>
              </a:rPr>
              <a:t>CC BY</a:t>
            </a:r>
            <a:r>
              <a:rPr lang="en-US" sz="900" kern="1200">
                <a:solidFill>
                  <a:schemeClr val="tx1"/>
                </a:solidFill>
                <a:latin typeface="+mn-lt"/>
                <a:ea typeface="+mn-ea"/>
                <a:cs typeface="+mn-cs"/>
              </a:rPr>
              <a:t>.</a:t>
            </a:r>
            <a:endParaRPr lang="en-US" sz="900"/>
          </a:p>
        </p:txBody>
      </p:sp>
      <p:pic>
        <p:nvPicPr>
          <p:cNvPr id="9" name="Picture 8" descr="A black question mark in a circle&#10;&#10;Description automatically generated">
            <a:extLst>
              <a:ext uri="{FF2B5EF4-FFF2-40B4-BE49-F238E27FC236}">
                <a16:creationId xmlns:a16="http://schemas.microsoft.com/office/drawing/2014/main" id="{C16F1933-02AE-42C0-B3C3-29D53EE6C96E}"/>
              </a:ext>
            </a:extLst>
          </p:cNvPr>
          <p:cNvPicPr>
            <a:picLocks noChangeAspect="1"/>
          </p:cNvPicPr>
          <p:nvPr/>
        </p:nvPicPr>
        <p:blipFill>
          <a:blip r:embed="rId5"/>
          <a:stretch>
            <a:fillRect/>
          </a:stretch>
        </p:blipFill>
        <p:spPr>
          <a:xfrm>
            <a:off x="728755" y="201800"/>
            <a:ext cx="1157195" cy="1105461"/>
          </a:xfrm>
          <a:prstGeom prst="rect">
            <a:avLst/>
          </a:prstGeom>
        </p:spPr>
      </p:pic>
    </p:spTree>
    <p:extLst>
      <p:ext uri="{BB962C8B-B14F-4D97-AF65-F5344CB8AC3E}">
        <p14:creationId xmlns:p14="http://schemas.microsoft.com/office/powerpoint/2010/main" val="23248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29CC3D-A8C8-9C95-F789-3BDDC17BCBA3}"/>
              </a:ext>
            </a:extLst>
          </p:cNvPr>
          <p:cNvSpPr>
            <a:spLocks noGrp="1"/>
          </p:cNvSpPr>
          <p:nvPr>
            <p:ph type="title"/>
          </p:nvPr>
        </p:nvSpPr>
        <p:spPr>
          <a:xfrm>
            <a:off x="2325803" y="548640"/>
            <a:ext cx="8957893" cy="1172106"/>
          </a:xfrm>
        </p:spPr>
        <p:txBody>
          <a:bodyPr>
            <a:normAutofit/>
          </a:bodyPr>
          <a:lstStyle/>
          <a:p>
            <a:r>
              <a:rPr lang="en-US" sz="4000"/>
              <a:t>Goal for this Project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2FD27FC-50EA-7839-59FB-F28E028E80FB}"/>
              </a:ext>
            </a:extLst>
          </p:cNvPr>
          <p:cNvSpPr>
            <a:spLocks noGrp="1"/>
          </p:cNvSpPr>
          <p:nvPr>
            <p:ph idx="1"/>
          </p:nvPr>
        </p:nvSpPr>
        <p:spPr>
          <a:xfrm>
            <a:off x="1115568" y="2481943"/>
            <a:ext cx="10168128" cy="3695020"/>
          </a:xfrm>
        </p:spPr>
        <p:txBody>
          <a:bodyPr vert="horz" lIns="91440" tIns="45720" rIns="91440" bIns="45720" rtlCol="0">
            <a:normAutofit/>
          </a:bodyPr>
          <a:lstStyle/>
          <a:p>
            <a:r>
              <a:rPr lang="en-US" sz="2200"/>
              <a:t>Our goal for this project is to create a dashboard in which it will display the recent transactions, cards you own, your spending health, income, total balance, savings, a pie chart showing percentages of how much you spent and where, and a line graph depicting your spending amounts overtime.</a:t>
            </a:r>
            <a:endParaRPr lang="en-US" sz="2200">
              <a:cs typeface="Calibri"/>
            </a:endParaRPr>
          </a:p>
          <a:p>
            <a:r>
              <a:rPr lang="en-US" sz="2200"/>
              <a:t>We hope to achieve a dashboard that has a unique and very understandable display, an easy-to-use UI, and an API that will be able to help manage your spending habits by giving advice based on the given information shared with the system.</a:t>
            </a:r>
            <a:endParaRPr lang="en-US" sz="2200">
              <a:cs typeface="Calibri"/>
            </a:endParaRPr>
          </a:p>
        </p:txBody>
      </p:sp>
      <p:pic>
        <p:nvPicPr>
          <p:cNvPr id="5" name="Picture 4" descr="A white circle on a black background&#10;&#10;Description automatically generated">
            <a:extLst>
              <a:ext uri="{FF2B5EF4-FFF2-40B4-BE49-F238E27FC236}">
                <a16:creationId xmlns:a16="http://schemas.microsoft.com/office/drawing/2014/main" id="{E87F07E5-7169-D4CE-2269-1C1B773560E4}"/>
              </a:ext>
            </a:extLst>
          </p:cNvPr>
          <p:cNvPicPr>
            <a:picLocks noChangeAspect="1"/>
          </p:cNvPicPr>
          <p:nvPr/>
        </p:nvPicPr>
        <p:blipFill>
          <a:blip r:embed="rId2"/>
          <a:stretch>
            <a:fillRect/>
          </a:stretch>
        </p:blipFill>
        <p:spPr>
          <a:xfrm>
            <a:off x="1034676" y="600729"/>
            <a:ext cx="1143000" cy="1114425"/>
          </a:xfrm>
          <a:prstGeom prst="rect">
            <a:avLst/>
          </a:prstGeom>
        </p:spPr>
      </p:pic>
      <p:pic>
        <p:nvPicPr>
          <p:cNvPr id="4" name="Graphic 1" descr="List with solid fill">
            <a:extLst>
              <a:ext uri="{FF2B5EF4-FFF2-40B4-BE49-F238E27FC236}">
                <a16:creationId xmlns:a16="http://schemas.microsoft.com/office/drawing/2014/main" id="{AA680737-8C7D-678A-1EAA-056CD53AC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683" y="760506"/>
            <a:ext cx="787401" cy="802342"/>
          </a:xfrm>
          <a:prstGeom prst="rect">
            <a:avLst/>
          </a:prstGeom>
        </p:spPr>
      </p:pic>
    </p:spTree>
    <p:extLst>
      <p:ext uri="{BB962C8B-B14F-4D97-AF65-F5344CB8AC3E}">
        <p14:creationId xmlns:p14="http://schemas.microsoft.com/office/powerpoint/2010/main" val="3276951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FF35B1-1821-E960-D05C-5930D4B61F9C}"/>
              </a:ext>
            </a:extLst>
          </p:cNvPr>
          <p:cNvSpPr>
            <a:spLocks noGrp="1"/>
          </p:cNvSpPr>
          <p:nvPr>
            <p:ph type="title"/>
          </p:nvPr>
        </p:nvSpPr>
        <p:spPr>
          <a:xfrm>
            <a:off x="2433787" y="548640"/>
            <a:ext cx="8849909" cy="1164636"/>
          </a:xfrm>
        </p:spPr>
        <p:txBody>
          <a:bodyPr>
            <a:normAutofit/>
          </a:bodyPr>
          <a:lstStyle/>
          <a:p>
            <a:r>
              <a:rPr lang="en-US" sz="4000"/>
              <a:t>Process of Creation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AAE2E3E-7004-E31A-1806-025807BAE80F}"/>
              </a:ext>
            </a:extLst>
          </p:cNvPr>
          <p:cNvSpPr>
            <a:spLocks noGrp="1"/>
          </p:cNvSpPr>
          <p:nvPr>
            <p:ph idx="1"/>
          </p:nvPr>
        </p:nvSpPr>
        <p:spPr>
          <a:xfrm>
            <a:off x="1115568" y="2481943"/>
            <a:ext cx="10168128" cy="3695020"/>
          </a:xfrm>
        </p:spPr>
        <p:txBody>
          <a:bodyPr vert="horz" lIns="91440" tIns="45720" rIns="91440" bIns="45720" rtlCol="0" anchor="t">
            <a:normAutofit/>
          </a:bodyPr>
          <a:lstStyle/>
          <a:p>
            <a:r>
              <a:rPr lang="en-US" sz="2200"/>
              <a:t>The first step we took into making this unique dashboard was to create a wireframe. We used this wireframe in order to outline what will need to be created. It helps on the coding portion of the project because it gives us a base of understanding on what will need to be coded in.</a:t>
            </a:r>
            <a:endParaRPr lang="en-US" sz="2200">
              <a:cs typeface="Calibri"/>
            </a:endParaRPr>
          </a:p>
          <a:p>
            <a:r>
              <a:rPr lang="en-US" sz="2200">
                <a:cs typeface="Calibri"/>
              </a:rPr>
              <a:t>We created APIs (application programming interfaces) which help us visualize what the code will look like for the finished product.</a:t>
            </a:r>
            <a:endParaRPr lang="en-US" sz="2200">
              <a:ea typeface="Calibri"/>
              <a:cs typeface="Calibri"/>
            </a:endParaRPr>
          </a:p>
          <a:p>
            <a:r>
              <a:rPr lang="en-US" sz="2200">
                <a:cs typeface="Calibri"/>
              </a:rPr>
              <a:t>The Swagger Application was used to give the program a visual interface to test it out at the developers end.</a:t>
            </a:r>
            <a:endParaRPr lang="en-US" sz="2200">
              <a:ea typeface="Calibri"/>
              <a:cs typeface="Calibri"/>
            </a:endParaRPr>
          </a:p>
          <a:p>
            <a:endParaRPr lang="en-US" sz="2200">
              <a:cs typeface="Calibri"/>
            </a:endParaRPr>
          </a:p>
        </p:txBody>
      </p:sp>
      <p:grpSp>
        <p:nvGrpSpPr>
          <p:cNvPr id="6" name="Group 5">
            <a:extLst>
              <a:ext uri="{FF2B5EF4-FFF2-40B4-BE49-F238E27FC236}">
                <a16:creationId xmlns:a16="http://schemas.microsoft.com/office/drawing/2014/main" id="{9A248327-7B3F-2050-4A66-30F1B6E63C46}"/>
              </a:ext>
            </a:extLst>
          </p:cNvPr>
          <p:cNvGrpSpPr/>
          <p:nvPr/>
        </p:nvGrpSpPr>
        <p:grpSpPr>
          <a:xfrm>
            <a:off x="976829" y="502784"/>
            <a:ext cx="1234000" cy="1211407"/>
            <a:chOff x="5655331" y="546743"/>
            <a:chExt cx="1485900" cy="1419225"/>
          </a:xfrm>
        </p:grpSpPr>
        <p:pic>
          <p:nvPicPr>
            <p:cNvPr id="4" name="Picture 3" descr="A orange circle with white border&#10;&#10;Description automatically generated">
              <a:extLst>
                <a:ext uri="{FF2B5EF4-FFF2-40B4-BE49-F238E27FC236}">
                  <a16:creationId xmlns:a16="http://schemas.microsoft.com/office/drawing/2014/main" id="{7EB68B49-4285-3CBB-1466-2E35C3B49134}"/>
                </a:ext>
              </a:extLst>
            </p:cNvPr>
            <p:cNvPicPr>
              <a:picLocks noChangeAspect="1"/>
            </p:cNvPicPr>
            <p:nvPr/>
          </p:nvPicPr>
          <p:blipFill>
            <a:blip r:embed="rId2"/>
            <a:stretch>
              <a:fillRect/>
            </a:stretch>
          </p:blipFill>
          <p:spPr>
            <a:xfrm>
              <a:off x="5655331" y="546743"/>
              <a:ext cx="1485900" cy="1419225"/>
            </a:xfrm>
            <a:prstGeom prst="rect">
              <a:avLst/>
            </a:prstGeom>
          </p:spPr>
        </p:pic>
        <p:pic>
          <p:nvPicPr>
            <p:cNvPr id="5" name="Graphic 4" descr="Lightbulb and gear with solid fill">
              <a:extLst>
                <a:ext uri="{FF2B5EF4-FFF2-40B4-BE49-F238E27FC236}">
                  <a16:creationId xmlns:a16="http://schemas.microsoft.com/office/drawing/2014/main" id="{9FD518FB-945A-0957-AE73-64FC945B94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7859" y="730624"/>
              <a:ext cx="1048870" cy="1048870"/>
            </a:xfrm>
            <a:prstGeom prst="rect">
              <a:avLst/>
            </a:prstGeom>
          </p:spPr>
        </p:pic>
      </p:grpSp>
    </p:spTree>
    <p:extLst>
      <p:ext uri="{BB962C8B-B14F-4D97-AF65-F5344CB8AC3E}">
        <p14:creationId xmlns:p14="http://schemas.microsoft.com/office/powerpoint/2010/main" val="201986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60E710-B401-D9CE-4575-B6E5B5F5E287}"/>
              </a:ext>
            </a:extLst>
          </p:cNvPr>
          <p:cNvSpPr/>
          <p:nvPr/>
        </p:nvSpPr>
        <p:spPr>
          <a:xfrm>
            <a:off x="1" y="-1"/>
            <a:ext cx="12192000" cy="68580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225D0F5E-5D9A-4FEB-A9B5-5B814DD72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695" y="1712795"/>
            <a:ext cx="15894762" cy="13599992"/>
          </a:xfrm>
          <a:prstGeom prst="rect">
            <a:avLst/>
          </a:prstGeom>
        </p:spPr>
      </p:pic>
    </p:spTree>
    <p:extLst>
      <p:ext uri="{BB962C8B-B14F-4D97-AF65-F5344CB8AC3E}">
        <p14:creationId xmlns:p14="http://schemas.microsoft.com/office/powerpoint/2010/main" val="2604611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09EF338-9E3A-96FF-4E5F-4496167B9237}"/>
              </a:ext>
            </a:extLst>
          </p:cNvPr>
          <p:cNvSpPr>
            <a:spLocks noGrp="1"/>
          </p:cNvSpPr>
          <p:nvPr>
            <p:ph idx="1"/>
          </p:nvPr>
        </p:nvSpPr>
        <p:spPr>
          <a:xfrm>
            <a:off x="509042" y="2371442"/>
            <a:ext cx="4117863" cy="3609397"/>
          </a:xfrm>
        </p:spPr>
        <p:txBody>
          <a:bodyPr vert="horz" lIns="91440" tIns="45720" rIns="91440" bIns="45720" rtlCol="0" anchor="t">
            <a:noAutofit/>
          </a:bodyPr>
          <a:lstStyle/>
          <a:p>
            <a:r>
              <a:rPr lang="en-US" sz="2400">
                <a:ea typeface="+mn-lt"/>
                <a:cs typeface="+mn-lt"/>
              </a:rPr>
              <a:t>Java is the main programming language used for this project.</a:t>
            </a:r>
          </a:p>
          <a:p>
            <a:r>
              <a:rPr lang="en-US" sz="2400">
                <a:ea typeface="+mn-lt"/>
                <a:cs typeface="+mn-lt"/>
              </a:rPr>
              <a:t>The API was written in Spring Tool Suite which served as the IDE.</a:t>
            </a:r>
          </a:p>
          <a:p>
            <a:r>
              <a:rPr lang="en-US" sz="2400">
                <a:ea typeface="+mn-lt"/>
                <a:cs typeface="+mn-lt"/>
              </a:rPr>
              <a:t>The API takes an input, processes the information and then displays the output.</a:t>
            </a:r>
          </a:p>
          <a:p>
            <a:endParaRPr lang="en-US" sz="2400">
              <a:ea typeface="+mn-lt"/>
              <a:cs typeface="+mn-lt"/>
            </a:endParaRPr>
          </a:p>
        </p:txBody>
      </p:sp>
      <p:pic>
        <p:nvPicPr>
          <p:cNvPr id="5" name="Picture 4" descr="A green and white logo&#10;&#10;Description automatically generated">
            <a:extLst>
              <a:ext uri="{FF2B5EF4-FFF2-40B4-BE49-F238E27FC236}">
                <a16:creationId xmlns:a16="http://schemas.microsoft.com/office/drawing/2014/main" id="{EE73CA68-89B1-517E-420C-D5C7AC32DE0B}"/>
              </a:ext>
            </a:extLst>
          </p:cNvPr>
          <p:cNvPicPr>
            <a:picLocks noChangeAspect="1"/>
          </p:cNvPicPr>
          <p:nvPr/>
        </p:nvPicPr>
        <p:blipFill>
          <a:blip r:embed="rId2"/>
          <a:stretch>
            <a:fillRect/>
          </a:stretch>
        </p:blipFill>
        <p:spPr>
          <a:xfrm>
            <a:off x="845725" y="968629"/>
            <a:ext cx="815773" cy="815773"/>
          </a:xfrm>
          <a:prstGeom prst="rect">
            <a:avLst/>
          </a:prstGeom>
        </p:spPr>
      </p:pic>
      <p:pic>
        <p:nvPicPr>
          <p:cNvPr id="6" name="Picture 5">
            <a:extLst>
              <a:ext uri="{FF2B5EF4-FFF2-40B4-BE49-F238E27FC236}">
                <a16:creationId xmlns:a16="http://schemas.microsoft.com/office/drawing/2014/main" id="{D8114391-245E-5EC8-506E-6DF96E49C393}"/>
              </a:ext>
            </a:extLst>
          </p:cNvPr>
          <p:cNvPicPr>
            <a:picLocks noChangeAspect="1"/>
          </p:cNvPicPr>
          <p:nvPr/>
        </p:nvPicPr>
        <p:blipFill>
          <a:blip r:embed="rId3"/>
          <a:stretch>
            <a:fillRect/>
          </a:stretch>
        </p:blipFill>
        <p:spPr>
          <a:xfrm>
            <a:off x="1728019" y="1037303"/>
            <a:ext cx="2762866" cy="703007"/>
          </a:xfrm>
          <a:prstGeom prst="rect">
            <a:avLst/>
          </a:prstGeom>
        </p:spPr>
      </p:pic>
      <p:pic>
        <p:nvPicPr>
          <p:cNvPr id="7" name="Picture 6">
            <a:extLst>
              <a:ext uri="{FF2B5EF4-FFF2-40B4-BE49-F238E27FC236}">
                <a16:creationId xmlns:a16="http://schemas.microsoft.com/office/drawing/2014/main" id="{2B59A5F6-F14A-A227-EA69-F5F3E85A8F3A}"/>
              </a:ext>
              <a:ext uri="{C183D7F6-B498-43B3-948B-1728B52AA6E4}">
                <adec:decorative xmlns:adec="http://schemas.microsoft.com/office/drawing/2017/decorative" val="1"/>
              </a:ext>
            </a:extLst>
          </p:cNvPr>
          <p:cNvPicPr>
            <a:picLocks noChangeAspect="1"/>
          </p:cNvPicPr>
          <p:nvPr/>
        </p:nvPicPr>
        <p:blipFill rotWithShape="1">
          <a:blip r:embed="rId4"/>
          <a:srcRect r="21827" b="11145"/>
          <a:stretch/>
        </p:blipFill>
        <p:spPr>
          <a:xfrm>
            <a:off x="4785596" y="524880"/>
            <a:ext cx="7320150" cy="5678937"/>
          </a:xfrm>
          <a:prstGeom prst="rect">
            <a:avLst/>
          </a:prstGeom>
        </p:spPr>
      </p:pic>
    </p:spTree>
    <p:extLst>
      <p:ext uri="{BB962C8B-B14F-4D97-AF65-F5344CB8AC3E}">
        <p14:creationId xmlns:p14="http://schemas.microsoft.com/office/powerpoint/2010/main" val="3254271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09EF338-9E3A-96FF-4E5F-4496167B9237}"/>
              </a:ext>
            </a:extLst>
          </p:cNvPr>
          <p:cNvSpPr>
            <a:spLocks noGrp="1"/>
          </p:cNvSpPr>
          <p:nvPr>
            <p:ph idx="1"/>
          </p:nvPr>
        </p:nvSpPr>
        <p:spPr>
          <a:xfrm>
            <a:off x="509042" y="2371442"/>
            <a:ext cx="4117863" cy="3609397"/>
          </a:xfrm>
        </p:spPr>
        <p:txBody>
          <a:bodyPr vert="horz" lIns="91440" tIns="45720" rIns="91440" bIns="45720" rtlCol="0" anchor="t">
            <a:noAutofit/>
          </a:bodyPr>
          <a:lstStyle/>
          <a:p>
            <a:r>
              <a:rPr lang="en-US" sz="2400">
                <a:ea typeface="Calibri"/>
                <a:cs typeface="Calibri"/>
              </a:rPr>
              <a:t>Our main program was designed with the help of our Mentor John Coyne.</a:t>
            </a:r>
          </a:p>
          <a:p>
            <a:r>
              <a:rPr lang="en-US" sz="2400">
                <a:ea typeface="+mn-lt"/>
                <a:cs typeface="+mn-lt"/>
              </a:rPr>
              <a:t>We Created a main directory "Spend Dashboard" which had all the files for the project including the API.</a:t>
            </a:r>
          </a:p>
          <a:p>
            <a:pPr marL="0" indent="0">
              <a:buNone/>
            </a:pPr>
            <a:endParaRPr lang="en-US" sz="2400">
              <a:ea typeface="+mn-lt"/>
              <a:cs typeface="+mn-lt"/>
            </a:endParaRPr>
          </a:p>
          <a:p>
            <a:endParaRPr lang="en-US" sz="2400">
              <a:ea typeface="+mn-lt"/>
              <a:cs typeface="+mn-lt"/>
            </a:endParaRPr>
          </a:p>
        </p:txBody>
      </p:sp>
      <p:pic>
        <p:nvPicPr>
          <p:cNvPr id="2" name="Picture 1" descr="A black cat in a circle&#10;&#10;Description automatically generated">
            <a:extLst>
              <a:ext uri="{FF2B5EF4-FFF2-40B4-BE49-F238E27FC236}">
                <a16:creationId xmlns:a16="http://schemas.microsoft.com/office/drawing/2014/main" id="{43F9971E-B0F3-5B2C-923C-A12887135510}"/>
              </a:ext>
            </a:extLst>
          </p:cNvPr>
          <p:cNvPicPr>
            <a:picLocks noChangeAspect="1"/>
          </p:cNvPicPr>
          <p:nvPr/>
        </p:nvPicPr>
        <p:blipFill>
          <a:blip r:embed="rId2"/>
          <a:stretch>
            <a:fillRect/>
          </a:stretch>
        </p:blipFill>
        <p:spPr>
          <a:xfrm>
            <a:off x="775138" y="814552"/>
            <a:ext cx="1024759" cy="1064173"/>
          </a:xfrm>
          <a:prstGeom prst="rect">
            <a:avLst/>
          </a:prstGeom>
        </p:spPr>
      </p:pic>
      <p:pic>
        <p:nvPicPr>
          <p:cNvPr id="4" name="Graphic 3">
            <a:extLst>
              <a:ext uri="{FF2B5EF4-FFF2-40B4-BE49-F238E27FC236}">
                <a16:creationId xmlns:a16="http://schemas.microsoft.com/office/drawing/2014/main" id="{1C1019EE-6154-E717-61BC-B4EC4EF2EC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1570" y="1035761"/>
            <a:ext cx="2443656" cy="687443"/>
          </a:xfrm>
          <a:prstGeom prst="rect">
            <a:avLst/>
          </a:prstGeom>
        </p:spPr>
      </p:pic>
      <p:pic>
        <p:nvPicPr>
          <p:cNvPr id="8" name="Picture 7">
            <a:extLst>
              <a:ext uri="{FF2B5EF4-FFF2-40B4-BE49-F238E27FC236}">
                <a16:creationId xmlns:a16="http://schemas.microsoft.com/office/drawing/2014/main" id="{98B0EAD2-DBBB-7302-BDCD-BCF25301BEA4}"/>
              </a:ext>
              <a:ext uri="{C183D7F6-B498-43B3-948B-1728B52AA6E4}">
                <adec:decorative xmlns:adec="http://schemas.microsoft.com/office/drawing/2017/decorative" val="1"/>
              </a:ext>
            </a:extLst>
          </p:cNvPr>
          <p:cNvPicPr>
            <a:picLocks noChangeAspect="1"/>
          </p:cNvPicPr>
          <p:nvPr/>
        </p:nvPicPr>
        <p:blipFill rotWithShape="1">
          <a:blip r:embed="rId5"/>
          <a:srcRect t="7110" r="2155" b="6513"/>
          <a:stretch/>
        </p:blipFill>
        <p:spPr>
          <a:xfrm>
            <a:off x="4808483" y="1097018"/>
            <a:ext cx="7212728" cy="3920908"/>
          </a:xfrm>
          <a:prstGeom prst="rect">
            <a:avLst/>
          </a:prstGeom>
        </p:spPr>
      </p:pic>
    </p:spTree>
    <p:extLst>
      <p:ext uri="{BB962C8B-B14F-4D97-AF65-F5344CB8AC3E}">
        <p14:creationId xmlns:p14="http://schemas.microsoft.com/office/powerpoint/2010/main" val="3091270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09EF338-9E3A-96FF-4E5F-4496167B9237}"/>
              </a:ext>
            </a:extLst>
          </p:cNvPr>
          <p:cNvSpPr>
            <a:spLocks noGrp="1"/>
          </p:cNvSpPr>
          <p:nvPr>
            <p:ph idx="1"/>
          </p:nvPr>
        </p:nvSpPr>
        <p:spPr>
          <a:xfrm>
            <a:off x="403939" y="2200649"/>
            <a:ext cx="4354345" cy="3832741"/>
          </a:xfrm>
        </p:spPr>
        <p:txBody>
          <a:bodyPr vert="horz" lIns="91440" tIns="45720" rIns="91440" bIns="45720" rtlCol="0" anchor="t">
            <a:noAutofit/>
          </a:bodyPr>
          <a:lstStyle/>
          <a:p>
            <a:r>
              <a:rPr lang="en-US" sz="2400">
                <a:ea typeface="Calibri"/>
                <a:cs typeface="Calibri"/>
              </a:rPr>
              <a:t>A fork clones the entire repository and allows multiple users to work on the same code without changing the main code.</a:t>
            </a:r>
          </a:p>
          <a:p>
            <a:r>
              <a:rPr lang="en-US" sz="2400">
                <a:ea typeface="Calibri"/>
                <a:cs typeface="Calibri"/>
              </a:rPr>
              <a:t>After making the final changes to the code we commit the code to the main program and create a pull request so that the owner merges it to the main code after reviewing it.</a:t>
            </a:r>
          </a:p>
        </p:txBody>
      </p:sp>
      <p:pic>
        <p:nvPicPr>
          <p:cNvPr id="3" name="Graphic 2">
            <a:extLst>
              <a:ext uri="{FF2B5EF4-FFF2-40B4-BE49-F238E27FC236}">
                <a16:creationId xmlns:a16="http://schemas.microsoft.com/office/drawing/2014/main" id="{216EB4B0-6B34-BF75-C007-EF3FB2CE9D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525" y="764627"/>
            <a:ext cx="1242849" cy="1216573"/>
          </a:xfrm>
          <a:prstGeom prst="rect">
            <a:avLst/>
          </a:prstGeom>
        </p:spPr>
      </p:pic>
      <p:sp>
        <p:nvSpPr>
          <p:cNvPr id="7" name="Rectangle: Rounded Corners 6">
            <a:extLst>
              <a:ext uri="{FF2B5EF4-FFF2-40B4-BE49-F238E27FC236}">
                <a16:creationId xmlns:a16="http://schemas.microsoft.com/office/drawing/2014/main" id="{C9DC5A1A-5624-3B3E-2086-9B059E1371AB}"/>
              </a:ext>
            </a:extLst>
          </p:cNvPr>
          <p:cNvSpPr/>
          <p:nvPr/>
        </p:nvSpPr>
        <p:spPr>
          <a:xfrm>
            <a:off x="2010103" y="906516"/>
            <a:ext cx="2233448" cy="906517"/>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8F6B93-6E4A-ECA0-8E5F-B5961350645A}"/>
              </a:ext>
            </a:extLst>
          </p:cNvPr>
          <p:cNvSpPr txBox="1"/>
          <p:nvPr/>
        </p:nvSpPr>
        <p:spPr>
          <a:xfrm>
            <a:off x="2023242" y="814552"/>
            <a:ext cx="2581603" cy="1092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500" b="1">
                <a:solidFill>
                  <a:schemeClr val="bg1"/>
                </a:solidFill>
                <a:latin typeface="Franklin Gothic"/>
                <a:ea typeface="Calibri"/>
                <a:cs typeface="Calibri"/>
              </a:rPr>
              <a:t>FORK</a:t>
            </a:r>
          </a:p>
        </p:txBody>
      </p:sp>
      <p:pic>
        <p:nvPicPr>
          <p:cNvPr id="2" name="Picture 1">
            <a:extLst>
              <a:ext uri="{FF2B5EF4-FFF2-40B4-BE49-F238E27FC236}">
                <a16:creationId xmlns:a16="http://schemas.microsoft.com/office/drawing/2014/main" id="{57BF0BC2-41BC-8CB7-0410-9EB2F5F46BA7}"/>
              </a:ext>
              <a:ext uri="{C183D7F6-B498-43B3-948B-1728B52AA6E4}">
                <adec:decorative xmlns:adec="http://schemas.microsoft.com/office/drawing/2017/decorative" val="1"/>
              </a:ext>
            </a:extLst>
          </p:cNvPr>
          <p:cNvPicPr>
            <a:picLocks noChangeAspect="1"/>
          </p:cNvPicPr>
          <p:nvPr/>
        </p:nvPicPr>
        <p:blipFill rotWithShape="1">
          <a:blip r:embed="rId4"/>
          <a:srcRect t="11743" r="1210" b="7527"/>
          <a:stretch/>
        </p:blipFill>
        <p:spPr>
          <a:xfrm>
            <a:off x="4854678" y="1527228"/>
            <a:ext cx="7226714" cy="3321310"/>
          </a:xfrm>
          <a:prstGeom prst="rect">
            <a:avLst/>
          </a:prstGeom>
        </p:spPr>
      </p:pic>
    </p:spTree>
    <p:extLst>
      <p:ext uri="{BB962C8B-B14F-4D97-AF65-F5344CB8AC3E}">
        <p14:creationId xmlns:p14="http://schemas.microsoft.com/office/powerpoint/2010/main" val="3754472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P33 Project:  Spending Dashboard</vt:lpstr>
      <vt:lpstr>PowerPoint Presentation</vt:lpstr>
      <vt:lpstr>What is the problem?</vt:lpstr>
      <vt:lpstr>Goal for this Project</vt:lpstr>
      <vt:lpstr>Process of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Desired Output</vt:lpstr>
      <vt:lpstr>The Charts</vt:lpstr>
      <vt:lpstr>Spending Health and Transaction History</vt:lpstr>
      <vt:lpstr>Card Management</vt:lpstr>
      <vt:lpstr>Friends/Quick Transfer</vt:lpstr>
      <vt:lpstr>Money Management</vt:lpstr>
      <vt:lpstr>Test Cases</vt:lpstr>
      <vt:lpstr>Things We've Learned</vt:lpstr>
      <vt:lpstr>Things We've Learned </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P33 Project: Spendings Dashboard</dc:title>
  <dc:creator>Joseph Crosby</dc:creator>
  <cp:revision>9</cp:revision>
  <dcterms:created xsi:type="dcterms:W3CDTF">2023-10-31T19:00:21Z</dcterms:created>
  <dcterms:modified xsi:type="dcterms:W3CDTF">2023-11-28T21:07:00Z</dcterms:modified>
</cp:coreProperties>
</file>